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2286000" cy="2286000"/>
          </a:xfrm>
          <a:prstGeom prst="ellipse">
            <a:avLst/>
          </a:prstGeom>
          <a:solidFill>
            <a:srgbClr val="FF6B6B">
              <a:alpha val="40000"/>
            </a:srgbClr>
          </a:solidFill>
          <a:ln w="12700">
            <a:solidFill>
              <a:srgbClr val="FF6B6B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3474720"/>
            <a:ext cx="2011680" cy="2011680"/>
          </a:xfrm>
          <a:prstGeom prst="ellipse">
            <a:avLst/>
          </a:prstGeom>
          <a:solidFill>
            <a:srgbClr val="4ECDC4">
              <a:alpha val="40000"/>
            </a:srgbClr>
          </a:solidFill>
          <a:ln w="12700">
            <a:solidFill>
              <a:srgbClr val="4ECDC4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274320"/>
            <a:ext cx="1371600" cy="1371600"/>
          </a:xfrm>
          <a:prstGeom prst="ellipse">
            <a:avLst/>
          </a:prstGeom>
          <a:solidFill>
            <a:srgbClr val="FFE66D">
              <a:alpha val="40000"/>
            </a:srgbClr>
          </a:solidFill>
          <a:ln w="12700">
            <a:solidFill>
              <a:srgbClr val="FFE66D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2880" y="3657600"/>
            <a:ext cx="1097280" cy="1097280"/>
          </a:xfrm>
          <a:prstGeom prst="ellipse">
            <a:avLst/>
          </a:prstGeom>
          <a:solidFill>
            <a:srgbClr val="A8EDEA">
              <a:alpha val="40000"/>
            </a:srgbClr>
          </a:solidFill>
          <a:ln w="12700">
            <a:solidFill>
              <a:srgbClr val="A8EDEA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0" y="320040"/>
            <a:ext cx="2743200" cy="411480"/>
          </a:xfrm>
          <a:prstGeom prst="roundRect">
            <a:avLst>
              <a:gd name="adj" fmla="val 22222"/>
            </a:avLst>
          </a:prstGeom>
          <a:solidFill>
            <a:srgbClr val="FF6B6B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0" y="320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⚡ PERCOBAAN 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822960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OPERATOR,</a:t>
            </a:r>
            <a:endParaRPr lang="en-US" sz="5000" dirty="0"/>
          </a:p>
        </p:txBody>
      </p:sp>
      <p:sp>
        <p:nvSpPr>
          <p:cNvPr id="9" name="Text 7"/>
          <p:cNvSpPr/>
          <p:nvPr/>
        </p:nvSpPr>
        <p:spPr>
          <a:xfrm>
            <a:off x="548640" y="1536192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4ECD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SELEKSI KONDISI</a:t>
            </a:r>
            <a:endParaRPr lang="en-US" sz="5000" dirty="0"/>
          </a:p>
        </p:txBody>
      </p:sp>
      <p:sp>
        <p:nvSpPr>
          <p:cNvPr id="10" name="Text 8"/>
          <p:cNvSpPr/>
          <p:nvPr/>
        </p:nvSpPr>
        <p:spPr>
          <a:xfrm>
            <a:off x="548640" y="224942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PERULANGAN</a:t>
            </a:r>
            <a:endParaRPr lang="en-US" sz="5000" dirty="0"/>
          </a:p>
        </p:txBody>
      </p:sp>
      <p:sp>
        <p:nvSpPr>
          <p:cNvPr id="11" name="Text 9"/>
          <p:cNvSpPr/>
          <p:nvPr/>
        </p:nvSpPr>
        <p:spPr>
          <a:xfrm>
            <a:off x="914400" y="309067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Praktikum Dasar Pemrograman — Bahasa C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1828800" y="3547872"/>
            <a:ext cx="5486400" cy="868680"/>
          </a:xfrm>
          <a:prstGeom prst="roundRect">
            <a:avLst>
              <a:gd name="adj" fmla="val 12632"/>
            </a:avLst>
          </a:prstGeom>
          <a:solidFill>
            <a:srgbClr val="1A1A2E"/>
          </a:solidFill>
          <a:ln/>
        </p:spPr>
      </p:sp>
      <p:sp>
        <p:nvSpPr>
          <p:cNvPr id="13" name="Text 11"/>
          <p:cNvSpPr/>
          <p:nvPr/>
        </p:nvSpPr>
        <p:spPr>
          <a:xfrm>
            <a:off x="1920240" y="3602736"/>
            <a:ext cx="5303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ECD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👨‍🏫  Eka Prakarsa Mandyartha, ST., M.Kom.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920240" y="393192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Studi Informatika — UPN Veteran Jawa Timur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0" y="4553712"/>
            <a:ext cx="9144000" cy="589788"/>
          </a:xfrm>
          <a:prstGeom prst="rect">
            <a:avLst/>
          </a:prstGeom>
          <a:solidFill>
            <a:srgbClr val="0A0A15"/>
          </a:solidFill>
          <a:ln/>
        </p:spPr>
      </p:sp>
      <p:sp>
        <p:nvSpPr>
          <p:cNvPr id="16" name="Text 14"/>
          <p:cNvSpPr/>
          <p:nvPr/>
        </p:nvSpPr>
        <p:spPr>
          <a:xfrm>
            <a:off x="274320" y="4553712"/>
            <a:ext cx="8595360" cy="589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📚 Ref: Modul Praktikum Lab. Komputasi &amp; Jaringan — Dept. Teknik Elektro, Universitas Brawijaya  |  Asisten Lab 2008–2009: Eka Prakarsa Mandyartha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F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🔀  SELEKSI KONDISI — if, if-else, else if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8229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7F3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Eka Prakarsa Mandyartha, ST., M.Kom.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28600" y="960120"/>
            <a:ext cx="2834640" cy="3977640"/>
          </a:xfrm>
          <a:prstGeom prst="roundRect">
            <a:avLst>
              <a:gd name="adj" fmla="val 483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960120"/>
            <a:ext cx="2834640" cy="502920"/>
          </a:xfrm>
          <a:prstGeom prst="roundRect">
            <a:avLst>
              <a:gd name="adj" fmla="val 27273"/>
            </a:avLst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96012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20040" y="15361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Jalankan jika kondisi TRUE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1956816"/>
            <a:ext cx="2651760" cy="2697480"/>
          </a:xfrm>
          <a:prstGeom prst="roundRect">
            <a:avLst>
              <a:gd name="adj" fmla="val 3448"/>
            </a:avLst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393192" y="2029968"/>
            <a:ext cx="2505456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(x &gt; 0)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printf("positif");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0" y="960120"/>
            <a:ext cx="2834640" cy="3977640"/>
          </a:xfrm>
          <a:prstGeom prst="roundRect">
            <a:avLst>
              <a:gd name="adj" fmla="val 483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960120"/>
            <a:ext cx="2834640" cy="502920"/>
          </a:xfrm>
          <a:prstGeom prst="roundRect">
            <a:avLst>
              <a:gd name="adj" fmla="val 27273"/>
            </a:avLst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3200400" y="96012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if-else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291840" y="15361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Pilih salah satu dari dua blok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91840" y="1956816"/>
            <a:ext cx="2651760" cy="2697480"/>
          </a:xfrm>
          <a:prstGeom prst="roundRect">
            <a:avLst>
              <a:gd name="adj" fmla="val 3448"/>
            </a:avLst>
          </a:prstGeom>
          <a:solidFill>
            <a:srgbClr val="1A1A2E"/>
          </a:solidFill>
          <a:ln/>
        </p:spPr>
      </p:sp>
      <p:sp>
        <p:nvSpPr>
          <p:cNvPr id="16" name="Text 14"/>
          <p:cNvSpPr/>
          <p:nvPr/>
        </p:nvSpPr>
        <p:spPr>
          <a:xfrm>
            <a:off x="3364992" y="2029968"/>
            <a:ext cx="2505456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(x &gt; 0)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printf("+");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printf("-");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172200" y="960120"/>
            <a:ext cx="2834640" cy="3977640"/>
          </a:xfrm>
          <a:prstGeom prst="roundRect">
            <a:avLst>
              <a:gd name="adj" fmla="val 483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72200" y="960120"/>
            <a:ext cx="2834640" cy="502920"/>
          </a:xfrm>
          <a:prstGeom prst="roundRect">
            <a:avLst>
              <a:gd name="adj" fmla="val 27273"/>
            </a:avLst>
          </a:prstGeom>
          <a:solidFill>
            <a:srgbClr val="8B5CF6"/>
          </a:solidFill>
          <a:ln/>
        </p:spPr>
      </p:sp>
      <p:sp>
        <p:nvSpPr>
          <p:cNvPr id="19" name="Text 17"/>
          <p:cNvSpPr/>
          <p:nvPr/>
        </p:nvSpPr>
        <p:spPr>
          <a:xfrm>
            <a:off x="6172200" y="96012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if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263640" y="15361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 kondisi bertingkat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63640" y="1956816"/>
            <a:ext cx="2651760" cy="2697480"/>
          </a:xfrm>
          <a:prstGeom prst="roundRect">
            <a:avLst>
              <a:gd name="adj" fmla="val 3448"/>
            </a:avLst>
          </a:prstGeom>
          <a:solidFill>
            <a:srgbClr val="1A1A2E"/>
          </a:solidFill>
          <a:ln/>
        </p:spPr>
      </p:sp>
      <p:sp>
        <p:nvSpPr>
          <p:cNvPr id="22" name="Text 20"/>
          <p:cNvSpPr/>
          <p:nvPr/>
        </p:nvSpPr>
        <p:spPr>
          <a:xfrm>
            <a:off x="6336792" y="2029968"/>
            <a:ext cx="2505456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(x&gt;0) printf("+");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if (x&lt;0)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printf("-");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printf("nol");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AAAA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7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🎛️  SELEKSI KONDISI — switch-case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Dipakai saat ada banyak alternatif nilai dari 1 variabel. Lebih clean dari banyak if-else 😎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274320" y="1298448"/>
            <a:ext cx="4663440" cy="3520440"/>
          </a:xfrm>
          <a:prstGeom prst="roundRect">
            <a:avLst>
              <a:gd name="adj" fmla="val 3896"/>
            </a:avLst>
          </a:prstGeom>
          <a:solidFill>
            <a:srgbClr val="0D1117"/>
          </a:solidFill>
          <a:ln/>
        </p:spPr>
      </p:sp>
      <p:sp>
        <p:nvSpPr>
          <p:cNvPr id="6" name="Shape 4"/>
          <p:cNvSpPr/>
          <p:nvPr/>
        </p:nvSpPr>
        <p:spPr>
          <a:xfrm>
            <a:off x="475488" y="1463040"/>
            <a:ext cx="164592" cy="164592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749808" y="1463040"/>
            <a:ext cx="164592" cy="164592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1024128" y="1463040"/>
            <a:ext cx="164592" cy="164592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438912" y="1719072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switch (hari) {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38912" y="194310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case 1: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38912" y="2167128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printf("Senin");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" y="2391156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break;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38912" y="2615184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case 2: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38912" y="2839212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printf("Selasa");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" y="306324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break;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38912" y="3287268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case 3: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38912" y="3511296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printf("Rabu");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8912" y="3735324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break;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38912" y="3959352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default: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38912" y="418338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printf("Lainnya");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38912" y="4407408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break;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38912" y="4631436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166360" y="1298448"/>
            <a:ext cx="3611880" cy="3520440"/>
          </a:xfrm>
          <a:prstGeom prst="roundRect">
            <a:avLst>
              <a:gd name="adj" fmla="val 389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321808" y="138988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🔑 Poin Penting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257800" y="1810512"/>
            <a:ext cx="3429000" cy="621792"/>
          </a:xfrm>
          <a:prstGeom prst="roundRect">
            <a:avLst>
              <a:gd name="adj" fmla="val 14706"/>
            </a:avLst>
          </a:prstGeom>
          <a:solidFill>
            <a:srgbClr val="FFF7ED"/>
          </a:solidFill>
          <a:ln/>
        </p:spPr>
      </p:sp>
      <p:sp>
        <p:nvSpPr>
          <p:cNvPr id="26" name="Text 24"/>
          <p:cNvSpPr/>
          <p:nvPr/>
        </p:nvSpPr>
        <p:spPr>
          <a:xfrm>
            <a:off x="5349240" y="1837944"/>
            <a:ext cx="3246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case harus nilai KONSTAN (int atau char, bukan float/string)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257800" y="2523744"/>
            <a:ext cx="3429000" cy="621792"/>
          </a:xfrm>
          <a:prstGeom prst="roundRect">
            <a:avLst>
              <a:gd name="adj" fmla="val 14706"/>
            </a:avLst>
          </a:prstGeom>
          <a:solidFill>
            <a:srgbClr val="FFF7ED"/>
          </a:solidFill>
          <a:ln/>
        </p:spPr>
      </p:sp>
      <p:sp>
        <p:nvSpPr>
          <p:cNvPr id="28" name="Text 26"/>
          <p:cNvSpPr/>
          <p:nvPr/>
        </p:nvSpPr>
        <p:spPr>
          <a:xfrm>
            <a:off x="5349240" y="2551176"/>
            <a:ext cx="3246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🚨 break wajib! Tanpa break, kode lanjut ke case berikutnya (fall-through)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257800" y="3236976"/>
            <a:ext cx="3429000" cy="621792"/>
          </a:xfrm>
          <a:prstGeom prst="roundRect">
            <a:avLst>
              <a:gd name="adj" fmla="val 14706"/>
            </a:avLst>
          </a:prstGeom>
          <a:solidFill>
            <a:srgbClr val="FFF7ED"/>
          </a:solidFill>
          <a:ln/>
        </p:spPr>
      </p:sp>
      <p:sp>
        <p:nvSpPr>
          <p:cNvPr id="30" name="Text 28"/>
          <p:cNvSpPr/>
          <p:nvPr/>
        </p:nvSpPr>
        <p:spPr>
          <a:xfrm>
            <a:off x="5349240" y="3264408"/>
            <a:ext cx="3246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default dijalankan jika tidak ada case yang cocok — opsional tapi disarankan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257800" y="3950208"/>
            <a:ext cx="3429000" cy="621792"/>
          </a:xfrm>
          <a:prstGeom prst="roundRect">
            <a:avLst>
              <a:gd name="adj" fmla="val 14706"/>
            </a:avLst>
          </a:prstGeom>
          <a:solidFill>
            <a:srgbClr val="FFF7ED"/>
          </a:solidFill>
          <a:ln/>
        </p:spPr>
      </p:sp>
      <p:sp>
        <p:nvSpPr>
          <p:cNvPr id="32" name="Text 30"/>
          <p:cNvSpPr/>
          <p:nvPr/>
        </p:nvSpPr>
        <p:spPr>
          <a:xfrm>
            <a:off x="5349240" y="3977640"/>
            <a:ext cx="3246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 switch lebih efisien dari banyak else-if karena jump table optimization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AAAA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438912"/>
          </a:xfrm>
          <a:prstGeom prst="roundRect">
            <a:avLst>
              <a:gd name="adj" fmla="val 20833"/>
            </a:avLst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💻 COBA DI PC!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731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Seleksi Kondisi: Penentu Grade Nilai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4937760" cy="3749040"/>
          </a:xfrm>
          <a:prstGeom prst="roundRect">
            <a:avLst>
              <a:gd name="adj" fmla="val 3659"/>
            </a:avLst>
          </a:prstGeom>
          <a:solidFill>
            <a:srgbClr val="161B22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08176"/>
            <a:ext cx="164592" cy="164592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408176"/>
            <a:ext cx="164592" cy="164592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1005840" y="1408176"/>
            <a:ext cx="164592" cy="164592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1783080" y="1408176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grade.c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8912" y="16459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#include &lt;stdio.h&gt;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38912" y="18745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main() {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38912" y="21031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int nilai;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38912" y="23317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printf("Masukkan nilai: ");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38912" y="25603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scanf("%d", &amp;nilai);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38912" y="27889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if (nilai &gt;= 80)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38912" y="30175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printf("Grade A\n");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38912" y="32461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else if (nilai &gt;= 70)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38912" y="34747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printf("Grade B\n");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38912" y="37033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else if (nilai &gt;= 60)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38912" y="39319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printf("Grade C\n");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38912" y="41605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else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38912" y="43891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printf("Grade D\n");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38912" y="4617720"/>
            <a:ext cx="4663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return 0; }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440680" y="1234440"/>
            <a:ext cx="3383280" cy="1600200"/>
          </a:xfrm>
          <a:prstGeom prst="roundRect">
            <a:avLst>
              <a:gd name="adj" fmla="val 6857"/>
            </a:avLst>
          </a:prstGeom>
          <a:solidFill>
            <a:srgbClr val="161B22"/>
          </a:solidFill>
          <a:ln/>
        </p:spPr>
      </p:sp>
      <p:sp>
        <p:nvSpPr>
          <p:cNvPr id="25" name="Text 23"/>
          <p:cNvSpPr/>
          <p:nvPr/>
        </p:nvSpPr>
        <p:spPr>
          <a:xfrm>
            <a:off x="5577840" y="13075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📤 Contoh Output: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577840" y="1609344"/>
            <a:ext cx="3200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Masukkan nilai: 85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Grade A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440680" y="2971800"/>
            <a:ext cx="3383280" cy="2011680"/>
          </a:xfrm>
          <a:prstGeom prst="roundRect">
            <a:avLst>
              <a:gd name="adj" fmla="val 5455"/>
            </a:avLst>
          </a:prstGeom>
          <a:solidFill>
            <a:srgbClr val="1C2333"/>
          </a:solidFill>
          <a:ln/>
        </p:spPr>
      </p:sp>
      <p:sp>
        <p:nvSpPr>
          <p:cNvPr id="28" name="Text 26"/>
          <p:cNvSpPr/>
          <p:nvPr/>
        </p:nvSpPr>
        <p:spPr>
          <a:xfrm>
            <a:off x="5577840" y="30449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Tantangan: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577840" y="3364992"/>
            <a:ext cx="32004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Tambahkan Grade E
   untuk nilai &lt; 50
</a:t>
            </a:r>
            <a:pPr indent="0" marL="0">
              <a:buNone/>
            </a:pPr>
            <a:r>
              <a:rPr lang="en-US" sz="105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Ubah ke switch-case!
</a:t>
            </a:r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Gunakan ternary operator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untuk 2 kategori saja!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444444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🔄  Syntax Perulangan: while, do-while, for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8229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Eka Prakarsa Mandyartha, ST., M.Kom.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114800" cy="192024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14400"/>
            <a:ext cx="4114800" cy="411480"/>
          </a:xfrm>
          <a:prstGeom prst="roundRect">
            <a:avLst>
              <a:gd name="adj" fmla="val 26667"/>
            </a:avLst>
          </a:prstGeom>
          <a:solidFill>
            <a:srgbClr val="818CF8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914400"/>
            <a:ext cx="389534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while loop  — cek DULU baru jalan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389888"/>
            <a:ext cx="3931920" cy="1353312"/>
          </a:xfrm>
          <a:prstGeom prst="roundRect">
            <a:avLst>
              <a:gd name="adj" fmla="val 6757"/>
            </a:avLst>
          </a:prstGeom>
          <a:solidFill>
            <a:srgbClr val="1A1A2E"/>
          </a:solidFill>
          <a:ln/>
        </p:spPr>
      </p:sp>
      <p:sp>
        <p:nvSpPr>
          <p:cNvPr id="9" name="Text 7"/>
          <p:cNvSpPr/>
          <p:nvPr/>
        </p:nvSpPr>
        <p:spPr>
          <a:xfrm>
            <a:off x="475488" y="1444752"/>
            <a:ext cx="37490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i = 1;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while (i &lt;= 5) {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printf("%d ", i);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i++;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4114800" cy="192024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14400"/>
            <a:ext cx="4114800" cy="411480"/>
          </a:xfrm>
          <a:prstGeom prst="roundRect">
            <a:avLst>
              <a:gd name="adj" fmla="val 26667"/>
            </a:avLst>
          </a:prstGeom>
          <a:solidFill>
            <a:srgbClr val="A78BFA"/>
          </a:solidFill>
          <a:ln/>
        </p:spPr>
      </p:sp>
      <p:sp>
        <p:nvSpPr>
          <p:cNvPr id="12" name="Text 10"/>
          <p:cNvSpPr/>
          <p:nvPr/>
        </p:nvSpPr>
        <p:spPr>
          <a:xfrm>
            <a:off x="4864608" y="914400"/>
            <a:ext cx="389534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do-while  — jalan DULU baru cek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1389888"/>
            <a:ext cx="3931920" cy="1353312"/>
          </a:xfrm>
          <a:prstGeom prst="roundRect">
            <a:avLst>
              <a:gd name="adj" fmla="val 6757"/>
            </a:avLst>
          </a:prstGeom>
          <a:solidFill>
            <a:srgbClr val="1A1A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56048" y="1444752"/>
            <a:ext cx="37490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i = 1;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 {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printf("%d ", i);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i++;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 while (i &lt;= 5);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274320" y="2971800"/>
            <a:ext cx="8595360" cy="192024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2971800"/>
            <a:ext cx="8595360" cy="411480"/>
          </a:xfrm>
          <a:prstGeom prst="roundRect">
            <a:avLst>
              <a:gd name="adj" fmla="val 26667"/>
            </a:avLst>
          </a:prstGeom>
          <a:solidFill>
            <a:srgbClr val="C4B5FD"/>
          </a:solidFill>
          <a:ln/>
        </p:spPr>
      </p:sp>
      <p:sp>
        <p:nvSpPr>
          <p:cNvPr id="17" name="Text 15"/>
          <p:cNvSpPr/>
          <p:nvPr/>
        </p:nvSpPr>
        <p:spPr>
          <a:xfrm>
            <a:off x="384048" y="2971800"/>
            <a:ext cx="83759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loop  — init, kondisi, update dalam 1 baris — paling ringkas!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3456432"/>
            <a:ext cx="4846320" cy="1353312"/>
          </a:xfrm>
          <a:prstGeom prst="roundRect">
            <a:avLst>
              <a:gd name="adj" fmla="val 6757"/>
            </a:avLst>
          </a:prstGeom>
          <a:solidFill>
            <a:srgbClr val="1A1A2E"/>
          </a:solidFill>
          <a:ln/>
        </p:spPr>
      </p:sp>
      <p:sp>
        <p:nvSpPr>
          <p:cNvPr id="19" name="Text 17"/>
          <p:cNvSpPr/>
          <p:nvPr/>
        </p:nvSpPr>
        <p:spPr>
          <a:xfrm>
            <a:off x="475488" y="3511296"/>
            <a:ext cx="46634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 (int i=1; i&lt;=5; i++) {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printf("%d ", i);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Output: 1 2 3 4 5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5440680" y="3456432"/>
            <a:ext cx="1005840" cy="1353312"/>
          </a:xfrm>
          <a:prstGeom prst="roundRect">
            <a:avLst>
              <a:gd name="adj" fmla="val 9091"/>
            </a:avLst>
          </a:prstGeom>
          <a:solidFill>
            <a:srgbClr val="F8F9FA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715000" y="3520440"/>
            <a:ext cx="457200" cy="457200"/>
          </a:xfrm>
          <a:prstGeom prst="ellipse">
            <a:avLst/>
          </a:prstGeom>
          <a:solidFill>
            <a:srgbClr val="FF6B6B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0" y="40233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i=1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486400" y="4315968"/>
            <a:ext cx="914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init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nilai awal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537960" y="3456432"/>
            <a:ext cx="1005840" cy="1353312"/>
          </a:xfrm>
          <a:prstGeom prst="roundRect">
            <a:avLst>
              <a:gd name="adj" fmla="val 9091"/>
            </a:avLst>
          </a:prstGeom>
          <a:solidFill>
            <a:srgbClr val="F8F9FA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812280" y="3520440"/>
            <a:ext cx="457200" cy="457200"/>
          </a:xfrm>
          <a:prstGeom prst="ellipse">
            <a:avLst/>
          </a:prstGeom>
          <a:solidFill>
            <a:srgbClr val="4ECDC4"/>
          </a:solidFill>
          <a:ln/>
        </p:spPr>
      </p:sp>
      <p:sp>
        <p:nvSpPr>
          <p:cNvPr id="26" name="Text 24"/>
          <p:cNvSpPr/>
          <p:nvPr/>
        </p:nvSpPr>
        <p:spPr>
          <a:xfrm>
            <a:off x="6583680" y="40233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i&lt;=5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583680" y="4315968"/>
            <a:ext cx="914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kondisi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syarat lanjut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7589520" y="3456432"/>
            <a:ext cx="1005840" cy="1353312"/>
          </a:xfrm>
          <a:prstGeom prst="roundRect">
            <a:avLst>
              <a:gd name="adj" fmla="val 9091"/>
            </a:avLst>
          </a:prstGeom>
          <a:solidFill>
            <a:srgbClr val="F8F9FA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7863840" y="3520440"/>
            <a:ext cx="457200" cy="457200"/>
          </a:xfrm>
          <a:prstGeom prst="ellipse">
            <a:avLst/>
          </a:prstGeom>
          <a:solidFill>
            <a:srgbClr val="FFE66D"/>
          </a:solidFill>
          <a:ln/>
        </p:spPr>
      </p:sp>
      <p:sp>
        <p:nvSpPr>
          <p:cNvPr id="30" name="Text 28"/>
          <p:cNvSpPr/>
          <p:nvPr/>
        </p:nvSpPr>
        <p:spPr>
          <a:xfrm>
            <a:off x="7635240" y="40233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i++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7635240" y="4315968"/>
            <a:ext cx="914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update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tiap iterasi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AAAA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438912"/>
          </a:xfrm>
          <a:prstGeom prst="roundRect">
            <a:avLst>
              <a:gd name="adj" fmla="val 20833"/>
            </a:avLst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💻 COBA DI PC!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731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Perulangan: Tabel Perkalian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4206240" cy="3749040"/>
          </a:xfrm>
          <a:prstGeom prst="roundRect">
            <a:avLst>
              <a:gd name="adj" fmla="val 3659"/>
            </a:avLst>
          </a:prstGeom>
          <a:solidFill>
            <a:srgbClr val="161B22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08176"/>
            <a:ext cx="164592" cy="164592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408176"/>
            <a:ext cx="164592" cy="164592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1005840" y="1408176"/>
            <a:ext cx="164592" cy="164592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1783080" y="1408176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loop.c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8912" y="164592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#include &lt;stdio.h&gt;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38912" y="188823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main() {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38912" y="2130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int i;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38912" y="237286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// while loop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38912" y="2615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i = 1;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38912" y="285750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18C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while (i &lt;= 5) {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38912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printf("%dx2=%d ",i,i*2);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38912" y="334213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i++;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38912" y="3584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18C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38912" y="38267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printf("\n");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38912" y="4069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// for loop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38912" y="431139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for(i=1; i&lt;=5; i++)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38912" y="455371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printf("%dx3=%d ",i,i*3);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38912" y="479602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return 0; }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09160" y="1234440"/>
            <a:ext cx="4114800" cy="1737360"/>
          </a:xfrm>
          <a:prstGeom prst="roundRect">
            <a:avLst>
              <a:gd name="adj" fmla="val 6316"/>
            </a:avLst>
          </a:prstGeom>
          <a:solidFill>
            <a:srgbClr val="161B22"/>
          </a:solidFill>
          <a:ln/>
        </p:spPr>
      </p:sp>
      <p:sp>
        <p:nvSpPr>
          <p:cNvPr id="25" name="Text 23"/>
          <p:cNvSpPr/>
          <p:nvPr/>
        </p:nvSpPr>
        <p:spPr>
          <a:xfrm>
            <a:off x="4846320" y="130759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📤 OUTPUT: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46320" y="1609344"/>
            <a:ext cx="3931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1x2=2 2x2=4 3x2=6 4x2=8 5x2=10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1x3=3 2x3=6 3x3=9 4x3=12 5x3=15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09160" y="3108960"/>
            <a:ext cx="4114800" cy="1874520"/>
          </a:xfrm>
          <a:prstGeom prst="roundRect">
            <a:avLst>
              <a:gd name="adj" fmla="val 5854"/>
            </a:avLst>
          </a:prstGeom>
          <a:solidFill>
            <a:srgbClr val="1C2333"/>
          </a:solidFill>
          <a:ln/>
        </p:spPr>
      </p:sp>
      <p:sp>
        <p:nvSpPr>
          <p:cNvPr id="28" name="Text 26"/>
          <p:cNvSpPr/>
          <p:nvPr/>
        </p:nvSpPr>
        <p:spPr>
          <a:xfrm>
            <a:off x="4846320" y="318211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Tambahan — do-while: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511296"/>
            <a:ext cx="3794760" cy="1353312"/>
          </a:xfrm>
          <a:prstGeom prst="roundRect">
            <a:avLst>
              <a:gd name="adj" fmla="val 6757"/>
            </a:avLst>
          </a:prstGeom>
          <a:solidFill>
            <a:srgbClr val="161B22"/>
          </a:solidFill>
          <a:ln/>
        </p:spPr>
      </p:sp>
      <p:sp>
        <p:nvSpPr>
          <p:cNvPr id="30" name="Text 28"/>
          <p:cNvSpPr/>
          <p:nvPr/>
        </p:nvSpPr>
        <p:spPr>
          <a:xfrm>
            <a:off x="4956048" y="3566160"/>
            <a:ext cx="361188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4B5F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 = 1;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4B5F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4B5F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printf("%d ", i); i++;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4B5F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 while (i &lt;= 5);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444444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4ECDC4">
              <a:alpha val="25000"/>
            </a:srgbClr>
          </a:solidFill>
          <a:ln w="12700">
            <a:solidFill>
              <a:srgbClr val="4ECDC4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solidFill>
            <a:srgbClr val="FFE66D">
              <a:alpha val="25000"/>
            </a:srgbClr>
          </a:solidFill>
          <a:ln w="12700">
            <a:solidFill>
              <a:srgbClr val="FFE66D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926080" y="164592"/>
            <a:ext cx="3291840" cy="457200"/>
          </a:xfrm>
          <a:prstGeom prst="roundRect">
            <a:avLst>
              <a:gd name="adj" fmla="val 20000"/>
            </a:avLst>
          </a:prstGeom>
          <a:solidFill>
            <a:srgbClr val="FFE66D"/>
          </a:solidFill>
          <a:ln/>
        </p:spPr>
      </p:sp>
      <p:sp>
        <p:nvSpPr>
          <p:cNvPr id="5" name="Text 3"/>
          <p:cNvSpPr/>
          <p:nvPr/>
        </p:nvSpPr>
        <p:spPr>
          <a:xfrm>
            <a:off x="2926080" y="164592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</a:rPr>
              <a:t>⚡ QUICK CHEAT SHEET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56032" y="749808"/>
            <a:ext cx="2816352" cy="4315968"/>
          </a:xfrm>
          <a:prstGeom prst="roundRect">
            <a:avLst>
              <a:gd name="adj" fmla="val 4870"/>
            </a:avLst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256032" y="749808"/>
            <a:ext cx="2816352" cy="438912"/>
          </a:xfrm>
          <a:prstGeom prst="roundRect">
            <a:avLst>
              <a:gd name="adj" fmla="val 31250"/>
            </a:avLst>
          </a:prstGeom>
          <a:solidFill>
            <a:srgbClr val="FF6B6B"/>
          </a:solidFill>
          <a:ln/>
        </p:spPr>
      </p:sp>
      <p:sp>
        <p:nvSpPr>
          <p:cNvPr id="8" name="Text 6"/>
          <p:cNvSpPr/>
          <p:nvPr/>
        </p:nvSpPr>
        <p:spPr>
          <a:xfrm>
            <a:off x="256032" y="749808"/>
            <a:ext cx="28163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47472" y="1261872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10" name="Text 8"/>
          <p:cNvSpPr/>
          <p:nvPr/>
        </p:nvSpPr>
        <p:spPr>
          <a:xfrm>
            <a:off x="402336" y="128016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 -  *  /  %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47472" y="1728216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12" name="Text 10"/>
          <p:cNvSpPr/>
          <p:nvPr/>
        </p:nvSpPr>
        <p:spPr>
          <a:xfrm>
            <a:off x="402336" y="1746504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x++  x--  ++x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47472" y="2194560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14" name="Text 12"/>
          <p:cNvSpPr/>
          <p:nvPr/>
        </p:nvSpPr>
        <p:spPr>
          <a:xfrm>
            <a:off x="402336" y="2212848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==  !=  &gt;  &lt;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47472" y="2660904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16" name="Text 14"/>
          <p:cNvSpPr/>
          <p:nvPr/>
        </p:nvSpPr>
        <p:spPr>
          <a:xfrm>
            <a:off x="402336" y="2679192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&amp;&amp;  ||  !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47472" y="3127248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18" name="Text 16"/>
          <p:cNvSpPr/>
          <p:nvPr/>
        </p:nvSpPr>
        <p:spPr>
          <a:xfrm>
            <a:off x="402336" y="3145536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&lt;&lt;  &gt;&gt;  &amp;  |  ^  ~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47472" y="3593592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20" name="Text 18"/>
          <p:cNvSpPr/>
          <p:nvPr/>
        </p:nvSpPr>
        <p:spPr>
          <a:xfrm>
            <a:off x="402336" y="361188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  :  (ternary)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47472" y="4059936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22" name="Text 20"/>
          <p:cNvSpPr/>
          <p:nvPr/>
        </p:nvSpPr>
        <p:spPr>
          <a:xfrm>
            <a:off x="402336" y="4078224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+=  -=  *=  /=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46120" y="749808"/>
            <a:ext cx="2816352" cy="4315968"/>
          </a:xfrm>
          <a:prstGeom prst="roundRect">
            <a:avLst>
              <a:gd name="adj" fmla="val 4870"/>
            </a:avLst>
          </a:prstGeom>
          <a:solidFill>
            <a:srgbClr val="1A1A2E"/>
          </a:solidFill>
          <a:ln/>
        </p:spPr>
      </p:sp>
      <p:sp>
        <p:nvSpPr>
          <p:cNvPr id="24" name="Shape 22"/>
          <p:cNvSpPr/>
          <p:nvPr/>
        </p:nvSpPr>
        <p:spPr>
          <a:xfrm>
            <a:off x="3246120" y="749808"/>
            <a:ext cx="2816352" cy="438912"/>
          </a:xfrm>
          <a:prstGeom prst="roundRect">
            <a:avLst>
              <a:gd name="adj" fmla="val 31250"/>
            </a:avLst>
          </a:prstGeom>
          <a:solidFill>
            <a:srgbClr val="4ECDC4"/>
          </a:solidFill>
          <a:ln/>
        </p:spPr>
      </p:sp>
      <p:sp>
        <p:nvSpPr>
          <p:cNvPr id="25" name="Text 23"/>
          <p:cNvSpPr/>
          <p:nvPr/>
        </p:nvSpPr>
        <p:spPr>
          <a:xfrm>
            <a:off x="3246120" y="749808"/>
            <a:ext cx="28163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SELEKSI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337560" y="1261872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27" name="Text 25"/>
          <p:cNvSpPr/>
          <p:nvPr/>
        </p:nvSpPr>
        <p:spPr>
          <a:xfrm>
            <a:off x="3392424" y="128016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(kondisi) { }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337560" y="1728216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29" name="Text 27"/>
          <p:cNvSpPr/>
          <p:nvPr/>
        </p:nvSpPr>
        <p:spPr>
          <a:xfrm>
            <a:off x="3392424" y="1746504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{ }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337560" y="2194560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31" name="Text 29"/>
          <p:cNvSpPr/>
          <p:nvPr/>
        </p:nvSpPr>
        <p:spPr>
          <a:xfrm>
            <a:off x="3392424" y="2212848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if (k2) { }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337560" y="2660904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33" name="Text 31"/>
          <p:cNvSpPr/>
          <p:nvPr/>
        </p:nvSpPr>
        <p:spPr>
          <a:xfrm>
            <a:off x="3392424" y="2679192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switch (var) {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337560" y="3127248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35" name="Text 33"/>
          <p:cNvSpPr/>
          <p:nvPr/>
        </p:nvSpPr>
        <p:spPr>
          <a:xfrm>
            <a:off x="3392424" y="3145536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case N: break;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3337560" y="3593592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37" name="Text 35"/>
          <p:cNvSpPr/>
          <p:nvPr/>
        </p:nvSpPr>
        <p:spPr>
          <a:xfrm>
            <a:off x="3392424" y="361188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default: ;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337560" y="4059936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39" name="Text 37"/>
          <p:cNvSpPr/>
          <p:nvPr/>
        </p:nvSpPr>
        <p:spPr>
          <a:xfrm>
            <a:off x="3392424" y="4078224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236208" y="749808"/>
            <a:ext cx="2816352" cy="4315968"/>
          </a:xfrm>
          <a:prstGeom prst="roundRect">
            <a:avLst>
              <a:gd name="adj" fmla="val 4870"/>
            </a:avLst>
          </a:prstGeom>
          <a:solidFill>
            <a:srgbClr val="1A1A2E"/>
          </a:solidFill>
          <a:ln/>
        </p:spPr>
      </p:sp>
      <p:sp>
        <p:nvSpPr>
          <p:cNvPr id="41" name="Shape 39"/>
          <p:cNvSpPr/>
          <p:nvPr/>
        </p:nvSpPr>
        <p:spPr>
          <a:xfrm>
            <a:off x="6236208" y="749808"/>
            <a:ext cx="2816352" cy="438912"/>
          </a:xfrm>
          <a:prstGeom prst="roundRect">
            <a:avLst>
              <a:gd name="adj" fmla="val 31250"/>
            </a:avLst>
          </a:prstGeom>
          <a:solidFill>
            <a:srgbClr val="A78BFA"/>
          </a:solidFill>
          <a:ln/>
        </p:spPr>
      </p:sp>
      <p:sp>
        <p:nvSpPr>
          <p:cNvPr id="42" name="Text 40"/>
          <p:cNvSpPr/>
          <p:nvPr/>
        </p:nvSpPr>
        <p:spPr>
          <a:xfrm>
            <a:off x="6236208" y="749808"/>
            <a:ext cx="28163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PERULANGAN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6327648" y="1261872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44" name="Text 42"/>
          <p:cNvSpPr/>
          <p:nvPr/>
        </p:nvSpPr>
        <p:spPr>
          <a:xfrm>
            <a:off x="6382512" y="128016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while (c) { }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6327648" y="1728216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46" name="Text 44"/>
          <p:cNvSpPr/>
          <p:nvPr/>
        </p:nvSpPr>
        <p:spPr>
          <a:xfrm>
            <a:off x="6382512" y="1746504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 { } while(c);</a:t>
            </a:r>
            <a:endParaRPr lang="en-US" sz="1050" dirty="0"/>
          </a:p>
        </p:txBody>
      </p:sp>
      <p:sp>
        <p:nvSpPr>
          <p:cNvPr id="47" name="Shape 45"/>
          <p:cNvSpPr/>
          <p:nvPr/>
        </p:nvSpPr>
        <p:spPr>
          <a:xfrm>
            <a:off x="6327648" y="2194560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48" name="Text 46"/>
          <p:cNvSpPr/>
          <p:nvPr/>
        </p:nvSpPr>
        <p:spPr>
          <a:xfrm>
            <a:off x="6382512" y="2212848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for(i=0;i&lt;n;i++)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6327648" y="2660904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50" name="Text 48"/>
          <p:cNvSpPr/>
          <p:nvPr/>
        </p:nvSpPr>
        <p:spPr>
          <a:xfrm>
            <a:off x="6382512" y="2679192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break → keluar</a:t>
            </a:r>
            <a:endParaRPr lang="en-US" sz="1050" dirty="0"/>
          </a:p>
        </p:txBody>
      </p:sp>
      <p:sp>
        <p:nvSpPr>
          <p:cNvPr id="51" name="Shape 49"/>
          <p:cNvSpPr/>
          <p:nvPr/>
        </p:nvSpPr>
        <p:spPr>
          <a:xfrm>
            <a:off x="6327648" y="3127248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52" name="Text 50"/>
          <p:cNvSpPr/>
          <p:nvPr/>
        </p:nvSpPr>
        <p:spPr>
          <a:xfrm>
            <a:off x="6382512" y="3145536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continue → skip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327648" y="3593592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54" name="Text 52"/>
          <p:cNvSpPr/>
          <p:nvPr/>
        </p:nvSpPr>
        <p:spPr>
          <a:xfrm>
            <a:off x="6382512" y="361188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x&lt;&lt;n = x×2ⁿ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327648" y="4059936"/>
            <a:ext cx="2633472" cy="384048"/>
          </a:xfrm>
          <a:prstGeom prst="roundRect">
            <a:avLst>
              <a:gd name="adj" fmla="val 16667"/>
            </a:avLst>
          </a:prstGeom>
          <a:solidFill>
            <a:srgbClr val="252545"/>
          </a:solidFill>
          <a:ln/>
        </p:spPr>
      </p:sp>
      <p:sp>
        <p:nvSpPr>
          <p:cNvPr id="56" name="Text 54"/>
          <p:cNvSpPr/>
          <p:nvPr/>
        </p:nvSpPr>
        <p:spPr>
          <a:xfrm>
            <a:off x="6382512" y="4078224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x&gt;&gt;n = x÷2ⁿ</a:t>
            </a:r>
            <a:endParaRPr lang="en-US" sz="1050" dirty="0"/>
          </a:p>
        </p:txBody>
      </p:sp>
      <p:sp>
        <p:nvSpPr>
          <p:cNvPr id="57" name="Text 55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</a:rPr>
              <a:t>📚 Ref: Modul Lab. Komjar Elektro UB  |  Asisten Lab 2008–2009: Eka Prakarsa Mandyartha</a:t>
            </a:r>
            <a:endParaRPr lang="en-US" sz="8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FF6B6B">
              <a:alpha val="30000"/>
            </a:srgbClr>
          </a:solidFill>
          <a:ln w="12700">
            <a:solidFill>
              <a:srgbClr val="FF6B6B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4ECDC4">
              <a:alpha val="30000"/>
            </a:srgbClr>
          </a:solidFill>
          <a:ln w="12700">
            <a:solidFill>
              <a:srgbClr val="4ECDC4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0" y="0"/>
            <a:ext cx="2286000" cy="2286000"/>
          </a:xfrm>
          <a:prstGeom prst="ellipse">
            <a:avLst/>
          </a:prstGeom>
          <a:solidFill>
            <a:srgbClr val="FFE66D">
              <a:alpha val="28000"/>
            </a:srgbClr>
          </a:solidFill>
          <a:ln w="12700">
            <a:solidFill>
              <a:srgbClr val="FFE66D">
                <a:alpha val="2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0" y="411480"/>
            <a:ext cx="2743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000000"/>
                </a:solidFill>
              </a:rPr>
              <a:t>🚀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914400" y="1417320"/>
            <a:ext cx="73152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Siap Coding!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ECD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Sekarang saatnya praktek langsung di PC 💻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2286000" y="2743200"/>
            <a:ext cx="4572000" cy="804672"/>
          </a:xfrm>
          <a:prstGeom prst="roundRect">
            <a:avLst>
              <a:gd name="adj" fmla="val 13636"/>
            </a:avLst>
          </a:prstGeom>
          <a:solidFill>
            <a:srgbClr val="1A1A2E"/>
          </a:solidFill>
          <a:ln/>
        </p:spPr>
      </p:sp>
      <p:sp>
        <p:nvSpPr>
          <p:cNvPr id="9" name="Text 7"/>
          <p:cNvSpPr/>
          <p:nvPr/>
        </p:nvSpPr>
        <p:spPr>
          <a:xfrm>
            <a:off x="2377440" y="278892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👨‍🏫  Eka Prakarsa Mandyartha, ST., M.Kom.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2377440" y="3127248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Prodi Informatika — UPN Veteran Jawa Timur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" y="3703320"/>
            <a:ext cx="2423160" cy="502920"/>
          </a:xfrm>
          <a:prstGeom prst="roundRect">
            <a:avLst>
              <a:gd name="adj" fmla="val 21818"/>
            </a:avLst>
          </a:prstGeom>
          <a:solidFill>
            <a:srgbClr val="FF6B6B">
              <a:alpha val="7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70332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Operator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3429000" y="3703320"/>
            <a:ext cx="2423160" cy="502920"/>
          </a:xfrm>
          <a:prstGeom prst="roundRect">
            <a:avLst>
              <a:gd name="adj" fmla="val 21818"/>
            </a:avLst>
          </a:prstGeom>
          <a:solidFill>
            <a:srgbClr val="4ECDC4">
              <a:alpha val="7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370332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🔀 Seleksi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6035040" y="3703320"/>
            <a:ext cx="2423160" cy="502920"/>
          </a:xfrm>
          <a:prstGeom prst="roundRect">
            <a:avLst>
              <a:gd name="adj" fmla="val 21818"/>
            </a:avLst>
          </a:prstGeom>
          <a:solidFill>
            <a:srgbClr val="A78BFA">
              <a:alpha val="7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6035040" y="370332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🔄 Perulangan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0" y="4325112"/>
            <a:ext cx="9144000" cy="818388"/>
          </a:xfrm>
          <a:prstGeom prst="rect">
            <a:avLst/>
          </a:prstGeom>
          <a:solidFill>
            <a:srgbClr val="0A0A15"/>
          </a:solidFill>
          <a:ln/>
        </p:spPr>
      </p:sp>
      <p:sp>
        <p:nvSpPr>
          <p:cNvPr id="18" name="Text 16"/>
          <p:cNvSpPr/>
          <p:nvPr/>
        </p:nvSpPr>
        <p:spPr>
          <a:xfrm>
            <a:off x="365760" y="4325112"/>
            <a:ext cx="8412480" cy="8183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📚 Referensi: Modul Praktikum Dasar Pemrograman Percobaan 2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Lab. Komputer &amp; Jaringan, Dept. Teknik Elektro, Universitas Brawijaya Malang  |  Asisten Lab 2008–2009: Eka Prakarsa Mandyartha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F0E17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🗂️  Yang Bakal Kita Pelajari Hari Ini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1440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ECD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Eka Prakarsa Mandyartha, ST., M.Kom.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114800" cy="1664208"/>
          </a:xfrm>
          <a:prstGeom prst="roundRect">
            <a:avLst>
              <a:gd name="adj" fmla="val 65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640080" cy="1664208"/>
          </a:xfrm>
          <a:prstGeom prst="roundRect">
            <a:avLst>
              <a:gd name="adj" fmla="val 17143"/>
            </a:avLst>
          </a:prstGeom>
          <a:solidFill>
            <a:srgbClr val="FF6B6B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097280"/>
            <a:ext cx="64008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97280" y="128016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97280" y="17373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Aritmatika, Relasi, Logika, Bitwise &amp; lebih banyak lagi!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846320" y="1097280"/>
            <a:ext cx="4114800" cy="1664208"/>
          </a:xfrm>
          <a:prstGeom prst="roundRect">
            <a:avLst>
              <a:gd name="adj" fmla="val 65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46320" y="1097280"/>
            <a:ext cx="640080" cy="1664208"/>
          </a:xfrm>
          <a:prstGeom prst="roundRect">
            <a:avLst>
              <a:gd name="adj" fmla="val 17143"/>
            </a:avLst>
          </a:prstGeom>
          <a:solidFill>
            <a:srgbClr val="4ECDC4"/>
          </a:solidFill>
          <a:ln/>
        </p:spPr>
      </p:sp>
      <p:sp>
        <p:nvSpPr>
          <p:cNvPr id="12" name="Text 10"/>
          <p:cNvSpPr/>
          <p:nvPr/>
        </p:nvSpPr>
        <p:spPr>
          <a:xfrm>
            <a:off x="4846320" y="1097280"/>
            <a:ext cx="64008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577840" y="128016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SELEKSI KONDISI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577840" y="17373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if, if-else, else if, dan switch-case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65760" y="2880360"/>
            <a:ext cx="4114800" cy="1664208"/>
          </a:xfrm>
          <a:prstGeom prst="roundRect">
            <a:avLst>
              <a:gd name="adj" fmla="val 65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880360"/>
            <a:ext cx="640080" cy="1664208"/>
          </a:xfrm>
          <a:prstGeom prst="roundRect">
            <a:avLst>
              <a:gd name="adj" fmla="val 17143"/>
            </a:avLst>
          </a:prstGeom>
          <a:solidFill>
            <a:srgbClr val="A78BFA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" y="2880360"/>
            <a:ext cx="64008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97280" y="306324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PERULANGAN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097280" y="352044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while, do-while, dan for loop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846320" y="2880360"/>
            <a:ext cx="4114800" cy="1664208"/>
          </a:xfrm>
          <a:prstGeom prst="roundRect">
            <a:avLst>
              <a:gd name="adj" fmla="val 65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46320" y="2880360"/>
            <a:ext cx="640080" cy="1664208"/>
          </a:xfrm>
          <a:prstGeom prst="roundRect">
            <a:avLst>
              <a:gd name="adj" fmla="val 17143"/>
            </a:avLst>
          </a:prstGeom>
          <a:solidFill>
            <a:srgbClr val="FB923C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2880360"/>
            <a:ext cx="64008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04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577840" y="306324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CODING TIME! 💻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577840" y="352044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Langsung praktek di PC — siap-siap ketik!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📚 Ref: Modul Praktikum Lab. Komjar Elektro UB  |  Asisten Lab 2008–2009: Eka Prakarsa Mandyartha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3200400"/>
            <a:ext cx="2743200" cy="2743200"/>
          </a:xfrm>
          <a:prstGeom prst="ellipse">
            <a:avLst/>
          </a:prstGeom>
          <a:solidFill>
            <a:srgbClr val="FF6B6B">
              <a:alpha val="25000"/>
            </a:srgbClr>
          </a:solidFill>
          <a:ln w="12700">
            <a:solidFill>
              <a:srgbClr val="FF6B6B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solidFill>
            <a:srgbClr val="FFE66D">
              <a:alpha val="25000"/>
            </a:srgbClr>
          </a:solidFill>
          <a:ln w="12700">
            <a:solidFill>
              <a:srgbClr val="FFE66D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228600"/>
            <a:ext cx="1463040" cy="438912"/>
          </a:xfrm>
          <a:prstGeom prst="roundRect">
            <a:avLst>
              <a:gd name="adj" fmla="val 20833"/>
            </a:avLst>
          </a:prstGeom>
          <a:solidFill>
            <a:srgbClr val="FF6B6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28600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BAGIAN 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OPERATOR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Simbol untuk melakukan operasi/manipulasi pada data (operand)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920240"/>
            <a:ext cx="2651760" cy="2834640"/>
          </a:xfrm>
          <a:prstGeom prst="roundRect">
            <a:avLst>
              <a:gd name="adj" fmla="val 5172"/>
            </a:avLst>
          </a:prstGeom>
          <a:solidFill>
            <a:srgbClr val="FFFFFF">
              <a:alpha val="9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325880" y="2029968"/>
            <a:ext cx="914400" cy="914400"/>
          </a:xfrm>
          <a:prstGeom prst="ellipse">
            <a:avLst/>
          </a:prstGeom>
          <a:solidFill>
            <a:srgbClr val="FF6B6B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202996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++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2999232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UNARY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48640" y="336499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operand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Contoh: ++a; x--;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91840" y="1920240"/>
            <a:ext cx="2651760" cy="2834640"/>
          </a:xfrm>
          <a:prstGeom prst="roundRect">
            <a:avLst>
              <a:gd name="adj" fmla="val 5172"/>
            </a:avLst>
          </a:prstGeom>
          <a:solidFill>
            <a:srgbClr val="FFFFFF">
              <a:alpha val="9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4160520" y="2029968"/>
            <a:ext cx="914400" cy="914400"/>
          </a:xfrm>
          <a:prstGeom prst="ellipse">
            <a:avLst/>
          </a:prstGeom>
          <a:solidFill>
            <a:srgbClr val="4ECDC4"/>
          </a:solidFill>
          <a:ln/>
        </p:spPr>
      </p:sp>
      <p:sp>
        <p:nvSpPr>
          <p:cNvPr id="15" name="Text 13"/>
          <p:cNvSpPr/>
          <p:nvPr/>
        </p:nvSpPr>
        <p:spPr>
          <a:xfrm>
            <a:off x="4160520" y="202996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a+b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291840" y="2999232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BINARY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383280" y="336499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operand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Contoh: a = b + c;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1920240"/>
            <a:ext cx="2651760" cy="2834640"/>
          </a:xfrm>
          <a:prstGeom prst="roundRect">
            <a:avLst>
              <a:gd name="adj" fmla="val 5172"/>
            </a:avLst>
          </a:prstGeom>
          <a:solidFill>
            <a:srgbClr val="FFFFFF">
              <a:alpha val="95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995160" y="2029968"/>
            <a:ext cx="914400" cy="914400"/>
          </a:xfrm>
          <a:prstGeom prst="ellipse">
            <a:avLst/>
          </a:prstGeom>
          <a:solidFill>
            <a:srgbClr val="FFE66D"/>
          </a:solidFill>
          <a:ln/>
        </p:spPr>
      </p:sp>
      <p:sp>
        <p:nvSpPr>
          <p:cNvPr id="20" name="Text 18"/>
          <p:cNvSpPr/>
          <p:nvPr/>
        </p:nvSpPr>
        <p:spPr>
          <a:xfrm>
            <a:off x="6995160" y="202996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?: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126480" y="2999232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TERNARY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217920" y="336499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operand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Contoh: (a&gt;b)?M:K;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5555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1️⃣  Operator Aritmatika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8229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E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Eka Prakarsa Mandyartha, ST., M.Kom.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320040" y="960120"/>
            <a:ext cx="8503920" cy="658368"/>
          </a:xfrm>
          <a:prstGeom prst="roundRect">
            <a:avLst>
              <a:gd name="adj" fmla="val 13889"/>
            </a:avLst>
          </a:prstGeom>
          <a:solidFill>
            <a:srgbClr val="161B22"/>
          </a:solidFill>
          <a:ln/>
        </p:spPr>
      </p:sp>
      <p:sp>
        <p:nvSpPr>
          <p:cNvPr id="6" name="Shape 4"/>
          <p:cNvSpPr/>
          <p:nvPr/>
        </p:nvSpPr>
        <p:spPr>
          <a:xfrm>
            <a:off x="411480" y="1060704"/>
            <a:ext cx="457200" cy="457200"/>
          </a:xfrm>
          <a:prstGeom prst="ellipse">
            <a:avLst/>
          </a:prstGeom>
          <a:solidFill>
            <a:srgbClr val="FF6B6B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0607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87552" y="110642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Penjumlahan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474720" y="1051560"/>
            <a:ext cx="2011680" cy="475488"/>
          </a:xfrm>
          <a:prstGeom prst="roundRect">
            <a:avLst>
              <a:gd name="adj" fmla="val 15385"/>
            </a:avLst>
          </a:prstGeom>
          <a:solidFill>
            <a:srgbClr val="252545"/>
          </a:solidFill>
          <a:ln/>
        </p:spPr>
      </p:sp>
      <p:sp>
        <p:nvSpPr>
          <p:cNvPr id="10" name="Text 8"/>
          <p:cNvSpPr/>
          <p:nvPr/>
        </p:nvSpPr>
        <p:spPr>
          <a:xfrm>
            <a:off x="3474720" y="1051560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+ 3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669280" y="1051560"/>
            <a:ext cx="1828800" cy="475488"/>
          </a:xfrm>
          <a:prstGeom prst="roundRect">
            <a:avLst>
              <a:gd name="adj" fmla="val 15385"/>
            </a:avLst>
          </a:prstGeom>
          <a:solidFill>
            <a:srgbClr val="FF6B6B">
              <a:alpha val="2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669280" y="105156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13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635240" y="1051560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6B6B"/>
                </a:solidFill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973568" y="1051560"/>
            <a:ext cx="749808" cy="475488"/>
          </a:xfrm>
          <a:prstGeom prst="roundRect">
            <a:avLst>
              <a:gd name="adj" fmla="val 15385"/>
            </a:avLst>
          </a:prstGeom>
          <a:solidFill>
            <a:srgbClr val="FF6B6B"/>
          </a:solidFill>
          <a:ln/>
        </p:spPr>
      </p:sp>
      <p:sp>
        <p:nvSpPr>
          <p:cNvPr id="15" name="Text 13"/>
          <p:cNvSpPr/>
          <p:nvPr/>
        </p:nvSpPr>
        <p:spPr>
          <a:xfrm>
            <a:off x="7973568" y="10515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20040" y="1728216"/>
            <a:ext cx="8503920" cy="658368"/>
          </a:xfrm>
          <a:prstGeom prst="roundRect">
            <a:avLst>
              <a:gd name="adj" fmla="val 13889"/>
            </a:avLst>
          </a:prstGeom>
          <a:solidFill>
            <a:srgbClr val="161B22"/>
          </a:solidFill>
          <a:ln/>
        </p:spPr>
      </p:sp>
      <p:sp>
        <p:nvSpPr>
          <p:cNvPr id="17" name="Shape 15"/>
          <p:cNvSpPr/>
          <p:nvPr/>
        </p:nvSpPr>
        <p:spPr>
          <a:xfrm>
            <a:off x="411480" y="1828800"/>
            <a:ext cx="457200" cy="457200"/>
          </a:xfrm>
          <a:prstGeom prst="ellipse">
            <a:avLst/>
          </a:prstGeom>
          <a:solidFill>
            <a:srgbClr val="FB923C"/>
          </a:solidFill>
          <a:ln/>
        </p:spPr>
      </p:sp>
      <p:sp>
        <p:nvSpPr>
          <p:cNvPr id="18" name="Text 16"/>
          <p:cNvSpPr/>
          <p:nvPr/>
        </p:nvSpPr>
        <p:spPr>
          <a:xfrm>
            <a:off x="41148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87552" y="1874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Pengurangan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474720" y="1819656"/>
            <a:ext cx="2011680" cy="475488"/>
          </a:xfrm>
          <a:prstGeom prst="roundRect">
            <a:avLst>
              <a:gd name="adj" fmla="val 15385"/>
            </a:avLst>
          </a:prstGeom>
          <a:solidFill>
            <a:srgbClr val="252545"/>
          </a:solidFill>
          <a:ln/>
        </p:spPr>
      </p:sp>
      <p:sp>
        <p:nvSpPr>
          <p:cNvPr id="21" name="Text 19"/>
          <p:cNvSpPr/>
          <p:nvPr/>
        </p:nvSpPr>
        <p:spPr>
          <a:xfrm>
            <a:off x="3474720" y="1819656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10 - 3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669280" y="1819656"/>
            <a:ext cx="1828800" cy="475488"/>
          </a:xfrm>
          <a:prstGeom prst="roundRect">
            <a:avLst>
              <a:gd name="adj" fmla="val 15385"/>
            </a:avLst>
          </a:prstGeom>
          <a:solidFill>
            <a:srgbClr val="FB923C">
              <a:alpha val="2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5669280" y="1819656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7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635240" y="1819656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B923C"/>
                </a:solidFill>
              </a:rPr>
              <a:t>→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7973568" y="1819656"/>
            <a:ext cx="749808" cy="475488"/>
          </a:xfrm>
          <a:prstGeom prst="roundRect">
            <a:avLst>
              <a:gd name="adj" fmla="val 15385"/>
            </a:avLst>
          </a:prstGeom>
          <a:solidFill>
            <a:srgbClr val="FB923C"/>
          </a:solidFill>
          <a:ln/>
        </p:spPr>
      </p:sp>
      <p:sp>
        <p:nvSpPr>
          <p:cNvPr id="26" name="Text 24"/>
          <p:cNvSpPr/>
          <p:nvPr/>
        </p:nvSpPr>
        <p:spPr>
          <a:xfrm>
            <a:off x="7973568" y="1819656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320040" y="2496312"/>
            <a:ext cx="8503920" cy="658368"/>
          </a:xfrm>
          <a:prstGeom prst="roundRect">
            <a:avLst>
              <a:gd name="adj" fmla="val 13889"/>
            </a:avLst>
          </a:prstGeom>
          <a:solidFill>
            <a:srgbClr val="161B22"/>
          </a:solidFill>
          <a:ln/>
        </p:spPr>
      </p:sp>
      <p:sp>
        <p:nvSpPr>
          <p:cNvPr id="28" name="Shape 26"/>
          <p:cNvSpPr/>
          <p:nvPr/>
        </p:nvSpPr>
        <p:spPr>
          <a:xfrm>
            <a:off x="411480" y="2596896"/>
            <a:ext cx="457200" cy="457200"/>
          </a:xfrm>
          <a:prstGeom prst="ellipse">
            <a:avLst/>
          </a:prstGeom>
          <a:solidFill>
            <a:srgbClr val="FFE66D"/>
          </a:solidFill>
          <a:ln/>
        </p:spPr>
      </p:sp>
      <p:sp>
        <p:nvSpPr>
          <p:cNvPr id="29" name="Text 27"/>
          <p:cNvSpPr/>
          <p:nvPr/>
        </p:nvSpPr>
        <p:spPr>
          <a:xfrm>
            <a:off x="411480" y="2596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*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87552" y="264261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Perkalian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474720" y="2587752"/>
            <a:ext cx="2011680" cy="475488"/>
          </a:xfrm>
          <a:prstGeom prst="roundRect">
            <a:avLst>
              <a:gd name="adj" fmla="val 15385"/>
            </a:avLst>
          </a:prstGeom>
          <a:solidFill>
            <a:srgbClr val="252545"/>
          </a:solidFill>
          <a:ln/>
        </p:spPr>
      </p:sp>
      <p:sp>
        <p:nvSpPr>
          <p:cNvPr id="32" name="Text 30"/>
          <p:cNvSpPr/>
          <p:nvPr/>
        </p:nvSpPr>
        <p:spPr>
          <a:xfrm>
            <a:off x="3474720" y="2587752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* 3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669280" y="2587752"/>
            <a:ext cx="1828800" cy="475488"/>
          </a:xfrm>
          <a:prstGeom prst="roundRect">
            <a:avLst>
              <a:gd name="adj" fmla="val 15385"/>
            </a:avLst>
          </a:prstGeom>
          <a:solidFill>
            <a:srgbClr val="FFE66D">
              <a:alpha val="20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5669280" y="2587752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30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7635240" y="2587752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E66D"/>
                </a:solidFill>
              </a:rPr>
              <a:t>→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7973568" y="2587752"/>
            <a:ext cx="749808" cy="475488"/>
          </a:xfrm>
          <a:prstGeom prst="roundRect">
            <a:avLst>
              <a:gd name="adj" fmla="val 15385"/>
            </a:avLst>
          </a:prstGeom>
          <a:solidFill>
            <a:srgbClr val="FFE66D"/>
          </a:solidFill>
          <a:ln/>
        </p:spPr>
      </p:sp>
      <p:sp>
        <p:nvSpPr>
          <p:cNvPr id="37" name="Text 35"/>
          <p:cNvSpPr/>
          <p:nvPr/>
        </p:nvSpPr>
        <p:spPr>
          <a:xfrm>
            <a:off x="7973568" y="2587752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320040" y="3264408"/>
            <a:ext cx="8503920" cy="658368"/>
          </a:xfrm>
          <a:prstGeom prst="roundRect">
            <a:avLst>
              <a:gd name="adj" fmla="val 13889"/>
            </a:avLst>
          </a:prstGeom>
          <a:solidFill>
            <a:srgbClr val="161B22"/>
          </a:solidFill>
          <a:ln/>
        </p:spPr>
      </p:sp>
      <p:sp>
        <p:nvSpPr>
          <p:cNvPr id="39" name="Shape 37"/>
          <p:cNvSpPr/>
          <p:nvPr/>
        </p:nvSpPr>
        <p:spPr>
          <a:xfrm>
            <a:off x="411480" y="3364992"/>
            <a:ext cx="457200" cy="457200"/>
          </a:xfrm>
          <a:prstGeom prst="ellipse">
            <a:avLst/>
          </a:prstGeom>
          <a:solidFill>
            <a:srgbClr val="4ECDC4"/>
          </a:solidFill>
          <a:ln/>
        </p:spPr>
      </p:sp>
      <p:sp>
        <p:nvSpPr>
          <p:cNvPr id="40" name="Text 38"/>
          <p:cNvSpPr/>
          <p:nvPr/>
        </p:nvSpPr>
        <p:spPr>
          <a:xfrm>
            <a:off x="411480" y="3364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987552" y="3410712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Pembagian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3474720" y="3355848"/>
            <a:ext cx="2011680" cy="475488"/>
          </a:xfrm>
          <a:prstGeom prst="roundRect">
            <a:avLst>
              <a:gd name="adj" fmla="val 15385"/>
            </a:avLst>
          </a:prstGeom>
          <a:solidFill>
            <a:srgbClr val="252545"/>
          </a:solidFill>
          <a:ln/>
        </p:spPr>
      </p:sp>
      <p:sp>
        <p:nvSpPr>
          <p:cNvPr id="43" name="Text 41"/>
          <p:cNvSpPr/>
          <p:nvPr/>
        </p:nvSpPr>
        <p:spPr>
          <a:xfrm>
            <a:off x="3474720" y="335584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/ 3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5669280" y="3355848"/>
            <a:ext cx="1828800" cy="475488"/>
          </a:xfrm>
          <a:prstGeom prst="roundRect">
            <a:avLst>
              <a:gd name="adj" fmla="val 15385"/>
            </a:avLst>
          </a:prstGeom>
          <a:solidFill>
            <a:srgbClr val="4ECDC4">
              <a:alpha val="2000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5669280" y="3355848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3 (int!)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7635240" y="3355848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ECDC4"/>
                </a:solidFill>
              </a:rPr>
              <a:t>→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7973568" y="3355848"/>
            <a:ext cx="749808" cy="475488"/>
          </a:xfrm>
          <a:prstGeom prst="roundRect">
            <a:avLst>
              <a:gd name="adj" fmla="val 15385"/>
            </a:avLst>
          </a:prstGeom>
          <a:solidFill>
            <a:srgbClr val="4ECDC4"/>
          </a:solidFill>
          <a:ln/>
        </p:spPr>
      </p:sp>
      <p:sp>
        <p:nvSpPr>
          <p:cNvPr id="48" name="Text 46"/>
          <p:cNvSpPr/>
          <p:nvPr/>
        </p:nvSpPr>
        <p:spPr>
          <a:xfrm>
            <a:off x="7973568" y="3355848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49" name="Shape 47"/>
          <p:cNvSpPr/>
          <p:nvPr/>
        </p:nvSpPr>
        <p:spPr>
          <a:xfrm>
            <a:off x="320040" y="4032504"/>
            <a:ext cx="8503920" cy="658368"/>
          </a:xfrm>
          <a:prstGeom prst="roundRect">
            <a:avLst>
              <a:gd name="adj" fmla="val 13889"/>
            </a:avLst>
          </a:prstGeom>
          <a:solidFill>
            <a:srgbClr val="161B22"/>
          </a:solidFill>
          <a:ln/>
        </p:spPr>
      </p:sp>
      <p:sp>
        <p:nvSpPr>
          <p:cNvPr id="50" name="Shape 48"/>
          <p:cNvSpPr/>
          <p:nvPr/>
        </p:nvSpPr>
        <p:spPr>
          <a:xfrm>
            <a:off x="411480" y="4133088"/>
            <a:ext cx="457200" cy="457200"/>
          </a:xfrm>
          <a:prstGeom prst="ellipse">
            <a:avLst/>
          </a:prstGeom>
          <a:solidFill>
            <a:srgbClr val="A78BFA"/>
          </a:solidFill>
          <a:ln/>
        </p:spPr>
      </p:sp>
      <p:sp>
        <p:nvSpPr>
          <p:cNvPr id="51" name="Text 49"/>
          <p:cNvSpPr/>
          <p:nvPr/>
        </p:nvSpPr>
        <p:spPr>
          <a:xfrm>
            <a:off x="411480" y="41330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%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987552" y="41788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Modulus (sisa bagi)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3474720" y="4123944"/>
            <a:ext cx="2011680" cy="475488"/>
          </a:xfrm>
          <a:prstGeom prst="roundRect">
            <a:avLst>
              <a:gd name="adj" fmla="val 15385"/>
            </a:avLst>
          </a:prstGeom>
          <a:solidFill>
            <a:srgbClr val="252545"/>
          </a:solidFill>
          <a:ln/>
        </p:spPr>
      </p:sp>
      <p:sp>
        <p:nvSpPr>
          <p:cNvPr id="54" name="Text 52"/>
          <p:cNvSpPr/>
          <p:nvPr/>
        </p:nvSpPr>
        <p:spPr>
          <a:xfrm>
            <a:off x="3474720" y="4123944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10 % 3</a:t>
            </a:r>
            <a:endParaRPr lang="en-US" sz="1300" dirty="0"/>
          </a:p>
        </p:txBody>
      </p:sp>
      <p:sp>
        <p:nvSpPr>
          <p:cNvPr id="55" name="Shape 53"/>
          <p:cNvSpPr/>
          <p:nvPr/>
        </p:nvSpPr>
        <p:spPr>
          <a:xfrm>
            <a:off x="5669280" y="4123944"/>
            <a:ext cx="1828800" cy="475488"/>
          </a:xfrm>
          <a:prstGeom prst="roundRect">
            <a:avLst>
              <a:gd name="adj" fmla="val 15385"/>
            </a:avLst>
          </a:prstGeom>
          <a:solidFill>
            <a:srgbClr val="A78BFA">
              <a:alpha val="20000"/>
            </a:srgbClr>
          </a:solidFill>
          <a:ln/>
        </p:spPr>
      </p:sp>
      <p:sp>
        <p:nvSpPr>
          <p:cNvPr id="56" name="Text 54"/>
          <p:cNvSpPr/>
          <p:nvPr/>
        </p:nvSpPr>
        <p:spPr>
          <a:xfrm>
            <a:off x="5669280" y="4123944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1</a:t>
            </a:r>
            <a:endParaRPr lang="en-US" sz="1300" dirty="0"/>
          </a:p>
        </p:txBody>
      </p:sp>
      <p:sp>
        <p:nvSpPr>
          <p:cNvPr id="57" name="Text 55"/>
          <p:cNvSpPr/>
          <p:nvPr/>
        </p:nvSpPr>
        <p:spPr>
          <a:xfrm>
            <a:off x="7635240" y="4123944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78BFA"/>
                </a:solidFill>
              </a:rPr>
              <a:t>→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7973568" y="4123944"/>
            <a:ext cx="749808" cy="475488"/>
          </a:xfrm>
          <a:prstGeom prst="roundRect">
            <a:avLst>
              <a:gd name="adj" fmla="val 15385"/>
            </a:avLst>
          </a:prstGeom>
          <a:solidFill>
            <a:srgbClr val="A78BFA"/>
          </a:solidFill>
          <a:ln/>
        </p:spPr>
      </p:sp>
      <p:sp>
        <p:nvSpPr>
          <p:cNvPr id="59" name="Text 57"/>
          <p:cNvSpPr/>
          <p:nvPr/>
        </p:nvSpPr>
        <p:spPr>
          <a:xfrm>
            <a:off x="7973568" y="4123944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60" name="Text 58"/>
          <p:cNvSpPr/>
          <p:nvPr/>
        </p:nvSpPr>
        <p:spPr>
          <a:xfrm>
            <a:off x="365760" y="48188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Catatan: pembagian integer (int/int) hasilnya integer — sisa dibuang! Gunakan float jika perlu presisi.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B92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2️⃣  3️⃣  7️⃣  8️⃣  Penugasan, Increment/Decrement, Kondisi &amp; Kombinasional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114800" cy="173736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4114800" cy="438912"/>
          </a:xfrm>
          <a:prstGeom prst="roundRect">
            <a:avLst>
              <a:gd name="adj" fmla="val 25000"/>
            </a:avLst>
          </a:prstGeom>
          <a:solidFill>
            <a:srgbClr val="FB923C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914400"/>
            <a:ext cx="389534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Penugasan  =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11480" y="1417320"/>
            <a:ext cx="1645920" cy="384048"/>
          </a:xfrm>
          <a:prstGeom prst="roundRect">
            <a:avLst>
              <a:gd name="adj" fmla="val 16667"/>
            </a:avLst>
          </a:prstGeom>
          <a:solidFill>
            <a:srgbClr val="1A1A2E"/>
          </a:solidFill>
          <a:ln/>
        </p:spPr>
      </p:sp>
      <p:sp>
        <p:nvSpPr>
          <p:cNvPr id="8" name="Text 6"/>
          <p:cNvSpPr/>
          <p:nvPr/>
        </p:nvSpPr>
        <p:spPr>
          <a:xfrm>
            <a:off x="411480" y="141732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148840" y="141732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Isi x dengan 10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1965960"/>
            <a:ext cx="1645920" cy="384048"/>
          </a:xfrm>
          <a:prstGeom prst="roundRect">
            <a:avLst>
              <a:gd name="adj" fmla="val 16667"/>
            </a:avLst>
          </a:prstGeom>
          <a:solidFill>
            <a:srgbClr val="1A1A2E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196596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 = x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148840" y="196596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y dapat nilai x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331720"/>
            <a:ext cx="4114800" cy="2286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331720"/>
            <a:ext cx="4114800" cy="438912"/>
          </a:xfrm>
          <a:prstGeom prst="roundRect">
            <a:avLst>
              <a:gd name="adj" fmla="val 25000"/>
            </a:avLst>
          </a:prstGeom>
          <a:solidFill>
            <a:srgbClr val="FFE66D"/>
          </a:solidFill>
          <a:ln/>
        </p:spPr>
      </p:sp>
      <p:sp>
        <p:nvSpPr>
          <p:cNvPr id="15" name="Text 13"/>
          <p:cNvSpPr/>
          <p:nvPr/>
        </p:nvSpPr>
        <p:spPr>
          <a:xfrm>
            <a:off x="384048" y="2331720"/>
            <a:ext cx="389534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Increment / Decrement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11480" y="2834640"/>
            <a:ext cx="1645920" cy="384048"/>
          </a:xfrm>
          <a:prstGeom prst="roundRect">
            <a:avLst>
              <a:gd name="adj" fmla="val 16667"/>
            </a:avLst>
          </a:prstGeom>
          <a:solidFill>
            <a:srgbClr val="1A1A2E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283464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5; x++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148840" y="283464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x jadi 6  (post)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3383280"/>
            <a:ext cx="1645920" cy="384048"/>
          </a:xfrm>
          <a:prstGeom prst="roundRect">
            <a:avLst>
              <a:gd name="adj" fmla="val 16667"/>
            </a:avLst>
          </a:prstGeom>
          <a:solidFill>
            <a:srgbClr val="1A1A2E"/>
          </a:solidFill>
          <a:ln/>
        </p:spPr>
      </p:sp>
      <p:sp>
        <p:nvSpPr>
          <p:cNvPr id="20" name="Text 18"/>
          <p:cNvSpPr/>
          <p:nvPr/>
        </p:nvSpPr>
        <p:spPr>
          <a:xfrm>
            <a:off x="411480" y="33832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5; ++x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148840" y="33832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x jadi 6  (pre)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11480" y="3931920"/>
            <a:ext cx="1645920" cy="384048"/>
          </a:xfrm>
          <a:prstGeom prst="roundRect">
            <a:avLst>
              <a:gd name="adj" fmla="val 16667"/>
            </a:avLst>
          </a:prstGeom>
          <a:solidFill>
            <a:srgbClr val="1A1A2E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393192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5; x--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148840" y="393192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x jadi 4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914400"/>
            <a:ext cx="4114800" cy="2066544"/>
          </a:xfrm>
          <a:prstGeom prst="roundRect">
            <a:avLst>
              <a:gd name="adj" fmla="val 531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914400"/>
            <a:ext cx="4114800" cy="438912"/>
          </a:xfrm>
          <a:prstGeom prst="roundRect">
            <a:avLst>
              <a:gd name="adj" fmla="val 25000"/>
            </a:avLst>
          </a:prstGeom>
          <a:solidFill>
            <a:srgbClr val="FB7185"/>
          </a:solidFill>
          <a:ln/>
        </p:spPr>
      </p:sp>
      <p:sp>
        <p:nvSpPr>
          <p:cNvPr id="27" name="Text 25"/>
          <p:cNvSpPr/>
          <p:nvPr/>
        </p:nvSpPr>
        <p:spPr>
          <a:xfrm>
            <a:off x="4864608" y="914400"/>
            <a:ext cx="389534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⑦ Operator Kondisi (Ternary)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92040" y="1417320"/>
            <a:ext cx="1645920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29" name="Text 27"/>
          <p:cNvSpPr/>
          <p:nvPr/>
        </p:nvSpPr>
        <p:spPr>
          <a:xfrm>
            <a:off x="4892040" y="14173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x=10,y=20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629400" y="1417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z = x&lt;y ? x : y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892040" y="1947672"/>
            <a:ext cx="1645920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32" name="Text 30"/>
          <p:cNvSpPr/>
          <p:nvPr/>
        </p:nvSpPr>
        <p:spPr>
          <a:xfrm>
            <a:off x="4892040" y="1947672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 = ?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629400" y="1947672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z = 10  (x lebih kecil)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864608" y="2478024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Format: kondisi ? nilai_benar : nilai_salah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754880" y="2633472"/>
            <a:ext cx="4114800" cy="2779776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754880" y="2633472"/>
            <a:ext cx="4114800" cy="438912"/>
          </a:xfrm>
          <a:prstGeom prst="roundRect">
            <a:avLst>
              <a:gd name="adj" fmla="val 25000"/>
            </a:avLst>
          </a:prstGeom>
          <a:solidFill>
            <a:srgbClr val="34D399"/>
          </a:solidFill>
          <a:ln/>
        </p:spPr>
      </p:sp>
      <p:sp>
        <p:nvSpPr>
          <p:cNvPr id="37" name="Text 35"/>
          <p:cNvSpPr/>
          <p:nvPr/>
        </p:nvSpPr>
        <p:spPr>
          <a:xfrm>
            <a:off x="4864608" y="2633472"/>
            <a:ext cx="389534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⑧ Kombinasional / Pemendekan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892040" y="3136392"/>
            <a:ext cx="1645920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39" name="Text 37"/>
          <p:cNvSpPr/>
          <p:nvPr/>
        </p:nvSpPr>
        <p:spPr>
          <a:xfrm>
            <a:off x="4892040" y="3136392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+= 3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629400" y="3136392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= x = x + 3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892040" y="3666744"/>
            <a:ext cx="1645920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42" name="Text 40"/>
          <p:cNvSpPr/>
          <p:nvPr/>
        </p:nvSpPr>
        <p:spPr>
          <a:xfrm>
            <a:off x="4892040" y="3666744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-= 2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629400" y="3666744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= x = x - 2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892040" y="4197096"/>
            <a:ext cx="1645920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45" name="Text 43"/>
          <p:cNvSpPr/>
          <p:nvPr/>
        </p:nvSpPr>
        <p:spPr>
          <a:xfrm>
            <a:off x="4892040" y="4197096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*= 4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6629400" y="419709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= x = x * 4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892040" y="4727448"/>
            <a:ext cx="1645920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48" name="Text 46"/>
          <p:cNvSpPr/>
          <p:nvPr/>
        </p:nvSpPr>
        <p:spPr>
          <a:xfrm>
            <a:off x="4892040" y="4727448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/= 2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6629400" y="4727448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= x = x / 2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AAAA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5️⃣  6️⃣  Operator Relasi &amp; Logika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8229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7D2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Eka Prakarsa Mandyartha, ST., M.Kom.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74320" y="914400"/>
            <a:ext cx="8595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⑤ Operator Relasi — membandingkan dua nilai, hasilnya 0 (false) atau 1 (true)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298448"/>
            <a:ext cx="2834640" cy="548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2984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18CF8"/>
          </a:solidFill>
          <a:ln/>
        </p:spPr>
      </p:sp>
      <p:sp>
        <p:nvSpPr>
          <p:cNvPr id="8" name="Text 6"/>
          <p:cNvSpPr/>
          <p:nvPr/>
        </p:nvSpPr>
        <p:spPr>
          <a:xfrm>
            <a:off x="274320" y="12984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==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96112" y="133502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== 10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96112" y="1591056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  (sama dengan)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18688" y="1298448"/>
            <a:ext cx="2834640" cy="548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18688" y="12984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18CF8"/>
          </a:solidFill>
          <a:ln/>
        </p:spPr>
      </p:sp>
      <p:sp>
        <p:nvSpPr>
          <p:cNvPr id="13" name="Text 11"/>
          <p:cNvSpPr/>
          <p:nvPr/>
        </p:nvSpPr>
        <p:spPr>
          <a:xfrm>
            <a:off x="3218688" y="12984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!=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840480" y="133502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!= 5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840480" y="1591056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  (tidak sama)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163056" y="1298448"/>
            <a:ext cx="2834640" cy="548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63056" y="12984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18CF8"/>
          </a:solidFill>
          <a:ln/>
        </p:spPr>
      </p:sp>
      <p:sp>
        <p:nvSpPr>
          <p:cNvPr id="18" name="Text 16"/>
          <p:cNvSpPr/>
          <p:nvPr/>
        </p:nvSpPr>
        <p:spPr>
          <a:xfrm>
            <a:off x="6163056" y="12984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784848" y="133502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&gt; 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784848" y="1591056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  (lebih dari)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74320" y="1956816"/>
            <a:ext cx="2834640" cy="548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1956816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18CF8"/>
          </a:solidFill>
          <a:ln/>
        </p:spPr>
      </p:sp>
      <p:sp>
        <p:nvSpPr>
          <p:cNvPr id="23" name="Text 21"/>
          <p:cNvSpPr/>
          <p:nvPr/>
        </p:nvSpPr>
        <p:spPr>
          <a:xfrm>
            <a:off x="274320" y="195681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96112" y="199339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&lt; 10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96112" y="2249424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  (kurang dari)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18688" y="1956816"/>
            <a:ext cx="2834640" cy="548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18688" y="1956816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18CF8"/>
          </a:solidFill>
          <a:ln/>
        </p:spPr>
      </p:sp>
      <p:sp>
        <p:nvSpPr>
          <p:cNvPr id="28" name="Text 26"/>
          <p:cNvSpPr/>
          <p:nvPr/>
        </p:nvSpPr>
        <p:spPr>
          <a:xfrm>
            <a:off x="3218688" y="195681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&gt;=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840480" y="199339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&gt;= 10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840480" y="2249424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  (lebih atau sama)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163056" y="1956816"/>
            <a:ext cx="2834640" cy="548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163056" y="1956816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18CF8"/>
          </a:solidFill>
          <a:ln/>
        </p:spPr>
      </p:sp>
      <p:sp>
        <p:nvSpPr>
          <p:cNvPr id="33" name="Text 31"/>
          <p:cNvSpPr/>
          <p:nvPr/>
        </p:nvSpPr>
        <p:spPr>
          <a:xfrm>
            <a:off x="6163056" y="195681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&lt;=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784848" y="199339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&lt;= 10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784848" y="2249424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  (kurang atau sama)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274320" y="2679192"/>
            <a:ext cx="8595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⑥ Operator Logika — menghubungkan kondisi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274320" y="3063240"/>
            <a:ext cx="2834640" cy="178308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274320" y="3063240"/>
            <a:ext cx="2834640" cy="438912"/>
          </a:xfrm>
          <a:prstGeom prst="roundRect">
            <a:avLst>
              <a:gd name="adj" fmla="val 25000"/>
            </a:avLst>
          </a:prstGeom>
          <a:solidFill>
            <a:srgbClr val="4ECDC4"/>
          </a:solidFill>
          <a:ln/>
        </p:spPr>
      </p:sp>
      <p:sp>
        <p:nvSpPr>
          <p:cNvPr id="39" name="Text 37"/>
          <p:cNvSpPr/>
          <p:nvPr/>
        </p:nvSpPr>
        <p:spPr>
          <a:xfrm>
            <a:off x="274320" y="306324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&amp;&amp;  AND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384048" y="3566160"/>
            <a:ext cx="2615184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41" name="Text 39"/>
          <p:cNvSpPr/>
          <p:nvPr/>
        </p:nvSpPr>
        <p:spPr>
          <a:xfrm>
            <a:off x="384048" y="3566160"/>
            <a:ext cx="26151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ECDC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(x&gt;5) &amp;&amp; (x&lt;20)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84048" y="3986784"/>
            <a:ext cx="261518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TRUE jika KEDUA kondisi true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Contoh: x=10 → TRUE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3218688" y="3063240"/>
            <a:ext cx="2834640" cy="178308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3218688" y="3063240"/>
            <a:ext cx="2834640" cy="438912"/>
          </a:xfrm>
          <a:prstGeom prst="roundRect">
            <a:avLst>
              <a:gd name="adj" fmla="val 25000"/>
            </a:avLst>
          </a:prstGeom>
          <a:solidFill>
            <a:srgbClr val="FB923C"/>
          </a:solidFill>
          <a:ln/>
        </p:spPr>
      </p:sp>
      <p:sp>
        <p:nvSpPr>
          <p:cNvPr id="45" name="Text 43"/>
          <p:cNvSpPr/>
          <p:nvPr/>
        </p:nvSpPr>
        <p:spPr>
          <a:xfrm>
            <a:off x="3218688" y="306324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||  OR</a:t>
            </a:r>
            <a:endParaRPr lang="en-US" sz="1500" dirty="0"/>
          </a:p>
        </p:txBody>
      </p:sp>
      <p:sp>
        <p:nvSpPr>
          <p:cNvPr id="46" name="Shape 44"/>
          <p:cNvSpPr/>
          <p:nvPr/>
        </p:nvSpPr>
        <p:spPr>
          <a:xfrm>
            <a:off x="3328416" y="3566160"/>
            <a:ext cx="2615184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47" name="Text 45"/>
          <p:cNvSpPr/>
          <p:nvPr/>
        </p:nvSpPr>
        <p:spPr>
          <a:xfrm>
            <a:off x="3328416" y="3566160"/>
            <a:ext cx="26151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(x&lt;0) || (x&gt;50)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3328416" y="3986784"/>
            <a:ext cx="261518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TRUE jika SALAH SATU true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Contoh: x=10 → FALSE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6163056" y="3063240"/>
            <a:ext cx="2834640" cy="178308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2700000">
              <a:srgbClr val="000000">
                <a:alpha val="12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6163056" y="3063240"/>
            <a:ext cx="2834640" cy="438912"/>
          </a:xfrm>
          <a:prstGeom prst="roundRect">
            <a:avLst>
              <a:gd name="adj" fmla="val 25000"/>
            </a:avLst>
          </a:prstGeom>
          <a:solidFill>
            <a:srgbClr val="FB7185"/>
          </a:solidFill>
          <a:ln/>
        </p:spPr>
      </p:sp>
      <p:sp>
        <p:nvSpPr>
          <p:cNvPr id="51" name="Text 49"/>
          <p:cNvSpPr/>
          <p:nvPr/>
        </p:nvSpPr>
        <p:spPr>
          <a:xfrm>
            <a:off x="6163056" y="306324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!  NOT</a:t>
            </a:r>
            <a:endParaRPr lang="en-US" sz="1500" dirty="0"/>
          </a:p>
        </p:txBody>
      </p:sp>
      <p:sp>
        <p:nvSpPr>
          <p:cNvPr id="52" name="Shape 50"/>
          <p:cNvSpPr/>
          <p:nvPr/>
        </p:nvSpPr>
        <p:spPr>
          <a:xfrm>
            <a:off x="6272784" y="3566160"/>
            <a:ext cx="2615184" cy="365760"/>
          </a:xfrm>
          <a:prstGeom prst="roundRect">
            <a:avLst>
              <a:gd name="adj" fmla="val 17500"/>
            </a:avLst>
          </a:prstGeom>
          <a:solidFill>
            <a:srgbClr val="1A1A2E"/>
          </a:solidFill>
          <a:ln/>
        </p:spPr>
      </p:sp>
      <p:sp>
        <p:nvSpPr>
          <p:cNvPr id="53" name="Text 51"/>
          <p:cNvSpPr/>
          <p:nvPr/>
        </p:nvSpPr>
        <p:spPr>
          <a:xfrm>
            <a:off x="6272784" y="3566160"/>
            <a:ext cx="26151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B71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!(x == 5)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6272784" y="3986784"/>
            <a:ext cx="261518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Membalik nilai kondisi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Contoh: x=10 → TRUE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AAAA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4️⃣  Operator Bitwise — Manipulasi Bit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89611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Bekerja langsung di level BIT — paling cepat di semua operasi! Contoh: x = 10 = 00001010₂  ,  y = 6 = 00000110₂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4206240" cy="1508760"/>
          </a:xfrm>
          <a:prstGeom prst="roundRect">
            <a:avLst>
              <a:gd name="adj" fmla="val 7273"/>
            </a:avLst>
          </a:prstGeom>
          <a:solidFill>
            <a:srgbClr val="1E293B"/>
          </a:solidFill>
          <a:ln/>
        </p:spPr>
      </p:sp>
      <p:sp>
        <p:nvSpPr>
          <p:cNvPr id="6" name="Shape 4"/>
          <p:cNvSpPr/>
          <p:nvPr/>
        </p:nvSpPr>
        <p:spPr>
          <a:xfrm>
            <a:off x="384048" y="1874520"/>
            <a:ext cx="438912" cy="438912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187452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&amp;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32688" y="14447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32688" y="175564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&amp; 1 = 1, lainnya = 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96112" y="2084832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  =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508760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1508760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856232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4" name="Text 12"/>
          <p:cNvSpPr/>
          <p:nvPr/>
        </p:nvSpPr>
        <p:spPr>
          <a:xfrm>
            <a:off x="1856232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203704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2203704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551176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2551176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898648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20" name="Text 18"/>
          <p:cNvSpPr/>
          <p:nvPr/>
        </p:nvSpPr>
        <p:spPr>
          <a:xfrm>
            <a:off x="2898648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46120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3246120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593592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24" name="Text 22"/>
          <p:cNvSpPr/>
          <p:nvPr/>
        </p:nvSpPr>
        <p:spPr>
          <a:xfrm>
            <a:off x="3593592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941064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26" name="Text 24"/>
          <p:cNvSpPr/>
          <p:nvPr/>
        </p:nvSpPr>
        <p:spPr>
          <a:xfrm>
            <a:off x="3941064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840480" y="2084832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896112" y="2340864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&amp; y =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1508760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30" name="Text 28"/>
          <p:cNvSpPr/>
          <p:nvPr/>
        </p:nvSpPr>
        <p:spPr>
          <a:xfrm>
            <a:off x="1508760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1856232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32" name="Text 30"/>
          <p:cNvSpPr/>
          <p:nvPr/>
        </p:nvSpPr>
        <p:spPr>
          <a:xfrm>
            <a:off x="1856232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2203704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34" name="Text 32"/>
          <p:cNvSpPr/>
          <p:nvPr/>
        </p:nvSpPr>
        <p:spPr>
          <a:xfrm>
            <a:off x="2203704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551176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36" name="Text 34"/>
          <p:cNvSpPr/>
          <p:nvPr/>
        </p:nvSpPr>
        <p:spPr>
          <a:xfrm>
            <a:off x="2551176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898648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38" name="Text 36"/>
          <p:cNvSpPr/>
          <p:nvPr/>
        </p:nvSpPr>
        <p:spPr>
          <a:xfrm>
            <a:off x="2898648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246120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40" name="Text 38"/>
          <p:cNvSpPr/>
          <p:nvPr/>
        </p:nvSpPr>
        <p:spPr>
          <a:xfrm>
            <a:off x="3246120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3593592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42" name="Text 40"/>
          <p:cNvSpPr/>
          <p:nvPr/>
        </p:nvSpPr>
        <p:spPr>
          <a:xfrm>
            <a:off x="3593592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941064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44" name="Text 42"/>
          <p:cNvSpPr/>
          <p:nvPr/>
        </p:nvSpPr>
        <p:spPr>
          <a:xfrm>
            <a:off x="3941064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3840480" y="2340864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896112" y="2596896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=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1508760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48" name="Text 46"/>
          <p:cNvSpPr/>
          <p:nvPr/>
        </p:nvSpPr>
        <p:spPr>
          <a:xfrm>
            <a:off x="1508760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1856232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50" name="Text 48"/>
          <p:cNvSpPr/>
          <p:nvPr/>
        </p:nvSpPr>
        <p:spPr>
          <a:xfrm>
            <a:off x="1856232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2203704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52" name="Text 50"/>
          <p:cNvSpPr/>
          <p:nvPr/>
        </p:nvSpPr>
        <p:spPr>
          <a:xfrm>
            <a:off x="2203704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2551176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54" name="Text 52"/>
          <p:cNvSpPr/>
          <p:nvPr/>
        </p:nvSpPr>
        <p:spPr>
          <a:xfrm>
            <a:off x="2551176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2898648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56" name="Text 54"/>
          <p:cNvSpPr/>
          <p:nvPr/>
        </p:nvSpPr>
        <p:spPr>
          <a:xfrm>
            <a:off x="2898648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3246120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58" name="Text 56"/>
          <p:cNvSpPr/>
          <p:nvPr/>
        </p:nvSpPr>
        <p:spPr>
          <a:xfrm>
            <a:off x="3246120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3593592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0891B2"/>
          </a:solidFill>
          <a:ln/>
        </p:spPr>
      </p:sp>
      <p:sp>
        <p:nvSpPr>
          <p:cNvPr id="60" name="Text 58"/>
          <p:cNvSpPr/>
          <p:nvPr/>
        </p:nvSpPr>
        <p:spPr>
          <a:xfrm>
            <a:off x="3593592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3941064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62" name="Text 60"/>
          <p:cNvSpPr/>
          <p:nvPr/>
        </p:nvSpPr>
        <p:spPr>
          <a:xfrm>
            <a:off x="3941064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3840480" y="2596896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2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4709160" y="1371600"/>
            <a:ext cx="4206240" cy="1508760"/>
          </a:xfrm>
          <a:prstGeom prst="roundRect">
            <a:avLst>
              <a:gd name="adj" fmla="val 7273"/>
            </a:avLst>
          </a:prstGeom>
          <a:solidFill>
            <a:srgbClr val="1E293B"/>
          </a:solidFill>
          <a:ln/>
        </p:spPr>
      </p:sp>
      <p:sp>
        <p:nvSpPr>
          <p:cNvPr id="65" name="Shape 63"/>
          <p:cNvSpPr/>
          <p:nvPr/>
        </p:nvSpPr>
        <p:spPr>
          <a:xfrm>
            <a:off x="4818888" y="1874520"/>
            <a:ext cx="438912" cy="438912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66" name="Text 64"/>
          <p:cNvSpPr/>
          <p:nvPr/>
        </p:nvSpPr>
        <p:spPr>
          <a:xfrm>
            <a:off x="4818888" y="187452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|</a:t>
            </a:r>
            <a:endParaRPr lang="en-US" sz="1500" dirty="0"/>
          </a:p>
        </p:txBody>
      </p:sp>
      <p:sp>
        <p:nvSpPr>
          <p:cNvPr id="67" name="Text 65"/>
          <p:cNvSpPr/>
          <p:nvPr/>
        </p:nvSpPr>
        <p:spPr>
          <a:xfrm>
            <a:off x="5367528" y="14447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</a:t>
            </a:r>
            <a:endParaRPr lang="en-US" sz="1400" dirty="0"/>
          </a:p>
        </p:txBody>
      </p:sp>
      <p:sp>
        <p:nvSpPr>
          <p:cNvPr id="68" name="Text 66"/>
          <p:cNvSpPr/>
          <p:nvPr/>
        </p:nvSpPr>
        <p:spPr>
          <a:xfrm>
            <a:off x="5367528" y="175564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| 0 = 0, lainnya = 1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5330952" y="2084832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  =</a:t>
            </a:r>
            <a:endParaRPr lang="en-US" sz="950" dirty="0"/>
          </a:p>
        </p:txBody>
      </p:sp>
      <p:sp>
        <p:nvSpPr>
          <p:cNvPr id="70" name="Shape 68"/>
          <p:cNvSpPr/>
          <p:nvPr/>
        </p:nvSpPr>
        <p:spPr>
          <a:xfrm>
            <a:off x="5943600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71" name="Text 69"/>
          <p:cNvSpPr/>
          <p:nvPr/>
        </p:nvSpPr>
        <p:spPr>
          <a:xfrm>
            <a:off x="5943600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291072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73" name="Text 71"/>
          <p:cNvSpPr/>
          <p:nvPr/>
        </p:nvSpPr>
        <p:spPr>
          <a:xfrm>
            <a:off x="6291072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74" name="Shape 72"/>
          <p:cNvSpPr/>
          <p:nvPr/>
        </p:nvSpPr>
        <p:spPr>
          <a:xfrm>
            <a:off x="6638544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75" name="Text 73"/>
          <p:cNvSpPr/>
          <p:nvPr/>
        </p:nvSpPr>
        <p:spPr>
          <a:xfrm>
            <a:off x="6638544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76" name="Shape 74"/>
          <p:cNvSpPr/>
          <p:nvPr/>
        </p:nvSpPr>
        <p:spPr>
          <a:xfrm>
            <a:off x="6986016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77" name="Text 75"/>
          <p:cNvSpPr/>
          <p:nvPr/>
        </p:nvSpPr>
        <p:spPr>
          <a:xfrm>
            <a:off x="6986016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78" name="Shape 76"/>
          <p:cNvSpPr/>
          <p:nvPr/>
        </p:nvSpPr>
        <p:spPr>
          <a:xfrm>
            <a:off x="7333488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79" name="Text 77"/>
          <p:cNvSpPr/>
          <p:nvPr/>
        </p:nvSpPr>
        <p:spPr>
          <a:xfrm>
            <a:off x="7333488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7680960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81" name="Text 79"/>
          <p:cNvSpPr/>
          <p:nvPr/>
        </p:nvSpPr>
        <p:spPr>
          <a:xfrm>
            <a:off x="7680960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8028432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83" name="Text 81"/>
          <p:cNvSpPr/>
          <p:nvPr/>
        </p:nvSpPr>
        <p:spPr>
          <a:xfrm>
            <a:off x="8028432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84" name="Shape 82"/>
          <p:cNvSpPr/>
          <p:nvPr/>
        </p:nvSpPr>
        <p:spPr>
          <a:xfrm>
            <a:off x="8375904" y="209397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85" name="Text 83"/>
          <p:cNvSpPr/>
          <p:nvPr/>
        </p:nvSpPr>
        <p:spPr>
          <a:xfrm>
            <a:off x="8375904" y="209397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8275320" y="2084832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87" name="Text 85"/>
          <p:cNvSpPr/>
          <p:nvPr/>
        </p:nvSpPr>
        <p:spPr>
          <a:xfrm>
            <a:off x="5330952" y="2340864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| y =</a:t>
            </a:r>
            <a:endParaRPr lang="en-US" sz="950" dirty="0"/>
          </a:p>
        </p:txBody>
      </p:sp>
      <p:sp>
        <p:nvSpPr>
          <p:cNvPr id="88" name="Shape 86"/>
          <p:cNvSpPr/>
          <p:nvPr/>
        </p:nvSpPr>
        <p:spPr>
          <a:xfrm>
            <a:off x="5943600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89" name="Text 87"/>
          <p:cNvSpPr/>
          <p:nvPr/>
        </p:nvSpPr>
        <p:spPr>
          <a:xfrm>
            <a:off x="5943600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90" name="Shape 88"/>
          <p:cNvSpPr/>
          <p:nvPr/>
        </p:nvSpPr>
        <p:spPr>
          <a:xfrm>
            <a:off x="6291072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91" name="Text 89"/>
          <p:cNvSpPr/>
          <p:nvPr/>
        </p:nvSpPr>
        <p:spPr>
          <a:xfrm>
            <a:off x="6291072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92" name="Shape 90"/>
          <p:cNvSpPr/>
          <p:nvPr/>
        </p:nvSpPr>
        <p:spPr>
          <a:xfrm>
            <a:off x="6638544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93" name="Text 91"/>
          <p:cNvSpPr/>
          <p:nvPr/>
        </p:nvSpPr>
        <p:spPr>
          <a:xfrm>
            <a:off x="6638544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94" name="Shape 92"/>
          <p:cNvSpPr/>
          <p:nvPr/>
        </p:nvSpPr>
        <p:spPr>
          <a:xfrm>
            <a:off x="6986016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95" name="Text 93"/>
          <p:cNvSpPr/>
          <p:nvPr/>
        </p:nvSpPr>
        <p:spPr>
          <a:xfrm>
            <a:off x="6986016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96" name="Shape 94"/>
          <p:cNvSpPr/>
          <p:nvPr/>
        </p:nvSpPr>
        <p:spPr>
          <a:xfrm>
            <a:off x="7333488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97" name="Text 95"/>
          <p:cNvSpPr/>
          <p:nvPr/>
        </p:nvSpPr>
        <p:spPr>
          <a:xfrm>
            <a:off x="7333488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98" name="Shape 96"/>
          <p:cNvSpPr/>
          <p:nvPr/>
        </p:nvSpPr>
        <p:spPr>
          <a:xfrm>
            <a:off x="7680960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99" name="Text 97"/>
          <p:cNvSpPr/>
          <p:nvPr/>
        </p:nvSpPr>
        <p:spPr>
          <a:xfrm>
            <a:off x="7680960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00" name="Shape 98"/>
          <p:cNvSpPr/>
          <p:nvPr/>
        </p:nvSpPr>
        <p:spPr>
          <a:xfrm>
            <a:off x="8028432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101" name="Text 99"/>
          <p:cNvSpPr/>
          <p:nvPr/>
        </p:nvSpPr>
        <p:spPr>
          <a:xfrm>
            <a:off x="8028432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02" name="Shape 100"/>
          <p:cNvSpPr/>
          <p:nvPr/>
        </p:nvSpPr>
        <p:spPr>
          <a:xfrm>
            <a:off x="8375904" y="235000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03" name="Text 101"/>
          <p:cNvSpPr/>
          <p:nvPr/>
        </p:nvSpPr>
        <p:spPr>
          <a:xfrm>
            <a:off x="8375904" y="23500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04" name="Text 102"/>
          <p:cNvSpPr/>
          <p:nvPr/>
        </p:nvSpPr>
        <p:spPr>
          <a:xfrm>
            <a:off x="8275320" y="2340864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105" name="Text 103"/>
          <p:cNvSpPr/>
          <p:nvPr/>
        </p:nvSpPr>
        <p:spPr>
          <a:xfrm>
            <a:off x="5330952" y="2596896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=</a:t>
            </a:r>
            <a:endParaRPr lang="en-US" sz="950" dirty="0"/>
          </a:p>
        </p:txBody>
      </p:sp>
      <p:sp>
        <p:nvSpPr>
          <p:cNvPr id="106" name="Shape 104"/>
          <p:cNvSpPr/>
          <p:nvPr/>
        </p:nvSpPr>
        <p:spPr>
          <a:xfrm>
            <a:off x="5943600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07" name="Text 105"/>
          <p:cNvSpPr/>
          <p:nvPr/>
        </p:nvSpPr>
        <p:spPr>
          <a:xfrm>
            <a:off x="5943600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08" name="Shape 106"/>
          <p:cNvSpPr/>
          <p:nvPr/>
        </p:nvSpPr>
        <p:spPr>
          <a:xfrm>
            <a:off x="6291072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09" name="Text 107"/>
          <p:cNvSpPr/>
          <p:nvPr/>
        </p:nvSpPr>
        <p:spPr>
          <a:xfrm>
            <a:off x="6291072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10" name="Shape 108"/>
          <p:cNvSpPr/>
          <p:nvPr/>
        </p:nvSpPr>
        <p:spPr>
          <a:xfrm>
            <a:off x="6638544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11" name="Text 109"/>
          <p:cNvSpPr/>
          <p:nvPr/>
        </p:nvSpPr>
        <p:spPr>
          <a:xfrm>
            <a:off x="6638544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12" name="Shape 110"/>
          <p:cNvSpPr/>
          <p:nvPr/>
        </p:nvSpPr>
        <p:spPr>
          <a:xfrm>
            <a:off x="6986016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13" name="Text 111"/>
          <p:cNvSpPr/>
          <p:nvPr/>
        </p:nvSpPr>
        <p:spPr>
          <a:xfrm>
            <a:off x="6986016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14" name="Shape 112"/>
          <p:cNvSpPr/>
          <p:nvPr/>
        </p:nvSpPr>
        <p:spPr>
          <a:xfrm>
            <a:off x="7333488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06B6D4"/>
          </a:solidFill>
          <a:ln/>
        </p:spPr>
      </p:sp>
      <p:sp>
        <p:nvSpPr>
          <p:cNvPr id="115" name="Text 113"/>
          <p:cNvSpPr/>
          <p:nvPr/>
        </p:nvSpPr>
        <p:spPr>
          <a:xfrm>
            <a:off x="7333488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16" name="Shape 114"/>
          <p:cNvSpPr/>
          <p:nvPr/>
        </p:nvSpPr>
        <p:spPr>
          <a:xfrm>
            <a:off x="7680960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06B6D4"/>
          </a:solidFill>
          <a:ln/>
        </p:spPr>
      </p:sp>
      <p:sp>
        <p:nvSpPr>
          <p:cNvPr id="117" name="Text 115"/>
          <p:cNvSpPr/>
          <p:nvPr/>
        </p:nvSpPr>
        <p:spPr>
          <a:xfrm>
            <a:off x="7680960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18" name="Shape 116"/>
          <p:cNvSpPr/>
          <p:nvPr/>
        </p:nvSpPr>
        <p:spPr>
          <a:xfrm>
            <a:off x="8028432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06B6D4"/>
          </a:solidFill>
          <a:ln/>
        </p:spPr>
      </p:sp>
      <p:sp>
        <p:nvSpPr>
          <p:cNvPr id="119" name="Text 117"/>
          <p:cNvSpPr/>
          <p:nvPr/>
        </p:nvSpPr>
        <p:spPr>
          <a:xfrm>
            <a:off x="8028432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20" name="Shape 118"/>
          <p:cNvSpPr/>
          <p:nvPr/>
        </p:nvSpPr>
        <p:spPr>
          <a:xfrm>
            <a:off x="8375904" y="2606040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21" name="Text 119"/>
          <p:cNvSpPr/>
          <p:nvPr/>
        </p:nvSpPr>
        <p:spPr>
          <a:xfrm>
            <a:off x="8375904" y="2606040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22" name="Text 120"/>
          <p:cNvSpPr/>
          <p:nvPr/>
        </p:nvSpPr>
        <p:spPr>
          <a:xfrm>
            <a:off x="8275320" y="2596896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14</a:t>
            </a:r>
            <a:endParaRPr lang="en-US" sz="950" dirty="0"/>
          </a:p>
        </p:txBody>
      </p:sp>
      <p:sp>
        <p:nvSpPr>
          <p:cNvPr id="123" name="Shape 121"/>
          <p:cNvSpPr/>
          <p:nvPr/>
        </p:nvSpPr>
        <p:spPr>
          <a:xfrm>
            <a:off x="274320" y="3035808"/>
            <a:ext cx="4206240" cy="1508760"/>
          </a:xfrm>
          <a:prstGeom prst="roundRect">
            <a:avLst>
              <a:gd name="adj" fmla="val 7273"/>
            </a:avLst>
          </a:prstGeom>
          <a:solidFill>
            <a:srgbClr val="1E293B"/>
          </a:solidFill>
          <a:ln/>
        </p:spPr>
      </p:sp>
      <p:sp>
        <p:nvSpPr>
          <p:cNvPr id="124" name="Shape 122"/>
          <p:cNvSpPr/>
          <p:nvPr/>
        </p:nvSpPr>
        <p:spPr>
          <a:xfrm>
            <a:off x="384048" y="3538728"/>
            <a:ext cx="438912" cy="438912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25" name="Text 123"/>
          <p:cNvSpPr/>
          <p:nvPr/>
        </p:nvSpPr>
        <p:spPr>
          <a:xfrm>
            <a:off x="384048" y="353872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^</a:t>
            </a:r>
            <a:endParaRPr lang="en-US" sz="1500" dirty="0"/>
          </a:p>
        </p:txBody>
      </p:sp>
      <p:sp>
        <p:nvSpPr>
          <p:cNvPr id="126" name="Text 124"/>
          <p:cNvSpPr/>
          <p:nvPr/>
        </p:nvSpPr>
        <p:spPr>
          <a:xfrm>
            <a:off x="932688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XOR</a:t>
            </a:r>
            <a:endParaRPr lang="en-US" sz="1400" dirty="0"/>
          </a:p>
        </p:txBody>
      </p:sp>
      <p:sp>
        <p:nvSpPr>
          <p:cNvPr id="127" name="Text 125"/>
          <p:cNvSpPr/>
          <p:nvPr/>
        </p:nvSpPr>
        <p:spPr>
          <a:xfrm>
            <a:off x="932688" y="341985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Berbeda = 1, sama = 0</a:t>
            </a:r>
            <a:endParaRPr lang="en-US" sz="1000" dirty="0"/>
          </a:p>
        </p:txBody>
      </p:sp>
      <p:sp>
        <p:nvSpPr>
          <p:cNvPr id="128" name="Text 126"/>
          <p:cNvSpPr/>
          <p:nvPr/>
        </p:nvSpPr>
        <p:spPr>
          <a:xfrm>
            <a:off x="896112" y="3749040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  =</a:t>
            </a:r>
            <a:endParaRPr lang="en-US" sz="950" dirty="0"/>
          </a:p>
        </p:txBody>
      </p:sp>
      <p:sp>
        <p:nvSpPr>
          <p:cNvPr id="129" name="Shape 127"/>
          <p:cNvSpPr/>
          <p:nvPr/>
        </p:nvSpPr>
        <p:spPr>
          <a:xfrm>
            <a:off x="1508760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30" name="Text 128"/>
          <p:cNvSpPr/>
          <p:nvPr/>
        </p:nvSpPr>
        <p:spPr>
          <a:xfrm>
            <a:off x="1508760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31" name="Shape 129"/>
          <p:cNvSpPr/>
          <p:nvPr/>
        </p:nvSpPr>
        <p:spPr>
          <a:xfrm>
            <a:off x="1856232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32" name="Text 130"/>
          <p:cNvSpPr/>
          <p:nvPr/>
        </p:nvSpPr>
        <p:spPr>
          <a:xfrm>
            <a:off x="1856232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33" name="Shape 131"/>
          <p:cNvSpPr/>
          <p:nvPr/>
        </p:nvSpPr>
        <p:spPr>
          <a:xfrm>
            <a:off x="2203704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34" name="Text 132"/>
          <p:cNvSpPr/>
          <p:nvPr/>
        </p:nvSpPr>
        <p:spPr>
          <a:xfrm>
            <a:off x="2203704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35" name="Shape 133"/>
          <p:cNvSpPr/>
          <p:nvPr/>
        </p:nvSpPr>
        <p:spPr>
          <a:xfrm>
            <a:off x="2551176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36" name="Text 134"/>
          <p:cNvSpPr/>
          <p:nvPr/>
        </p:nvSpPr>
        <p:spPr>
          <a:xfrm>
            <a:off x="2551176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37" name="Shape 135"/>
          <p:cNvSpPr/>
          <p:nvPr/>
        </p:nvSpPr>
        <p:spPr>
          <a:xfrm>
            <a:off x="2898648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138" name="Text 136"/>
          <p:cNvSpPr/>
          <p:nvPr/>
        </p:nvSpPr>
        <p:spPr>
          <a:xfrm>
            <a:off x="2898648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39" name="Shape 137"/>
          <p:cNvSpPr/>
          <p:nvPr/>
        </p:nvSpPr>
        <p:spPr>
          <a:xfrm>
            <a:off x="3246120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40" name="Text 138"/>
          <p:cNvSpPr/>
          <p:nvPr/>
        </p:nvSpPr>
        <p:spPr>
          <a:xfrm>
            <a:off x="3246120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41" name="Shape 139"/>
          <p:cNvSpPr/>
          <p:nvPr/>
        </p:nvSpPr>
        <p:spPr>
          <a:xfrm>
            <a:off x="3593592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142" name="Text 140"/>
          <p:cNvSpPr/>
          <p:nvPr/>
        </p:nvSpPr>
        <p:spPr>
          <a:xfrm>
            <a:off x="3593592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43" name="Shape 141"/>
          <p:cNvSpPr/>
          <p:nvPr/>
        </p:nvSpPr>
        <p:spPr>
          <a:xfrm>
            <a:off x="3941064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44" name="Text 142"/>
          <p:cNvSpPr/>
          <p:nvPr/>
        </p:nvSpPr>
        <p:spPr>
          <a:xfrm>
            <a:off x="3941064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45" name="Text 143"/>
          <p:cNvSpPr/>
          <p:nvPr/>
        </p:nvSpPr>
        <p:spPr>
          <a:xfrm>
            <a:off x="3840480" y="3749040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146" name="Text 144"/>
          <p:cNvSpPr/>
          <p:nvPr/>
        </p:nvSpPr>
        <p:spPr>
          <a:xfrm>
            <a:off x="896112" y="4005072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^ y =</a:t>
            </a:r>
            <a:endParaRPr lang="en-US" sz="950" dirty="0"/>
          </a:p>
        </p:txBody>
      </p:sp>
      <p:sp>
        <p:nvSpPr>
          <p:cNvPr id="147" name="Shape 145"/>
          <p:cNvSpPr/>
          <p:nvPr/>
        </p:nvSpPr>
        <p:spPr>
          <a:xfrm>
            <a:off x="1508760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48" name="Text 146"/>
          <p:cNvSpPr/>
          <p:nvPr/>
        </p:nvSpPr>
        <p:spPr>
          <a:xfrm>
            <a:off x="1508760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49" name="Shape 147"/>
          <p:cNvSpPr/>
          <p:nvPr/>
        </p:nvSpPr>
        <p:spPr>
          <a:xfrm>
            <a:off x="1856232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50" name="Text 148"/>
          <p:cNvSpPr/>
          <p:nvPr/>
        </p:nvSpPr>
        <p:spPr>
          <a:xfrm>
            <a:off x="1856232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51" name="Shape 149"/>
          <p:cNvSpPr/>
          <p:nvPr/>
        </p:nvSpPr>
        <p:spPr>
          <a:xfrm>
            <a:off x="2203704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52" name="Text 150"/>
          <p:cNvSpPr/>
          <p:nvPr/>
        </p:nvSpPr>
        <p:spPr>
          <a:xfrm>
            <a:off x="2203704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53" name="Shape 151"/>
          <p:cNvSpPr/>
          <p:nvPr/>
        </p:nvSpPr>
        <p:spPr>
          <a:xfrm>
            <a:off x="2551176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54" name="Text 152"/>
          <p:cNvSpPr/>
          <p:nvPr/>
        </p:nvSpPr>
        <p:spPr>
          <a:xfrm>
            <a:off x="2551176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55" name="Shape 153"/>
          <p:cNvSpPr/>
          <p:nvPr/>
        </p:nvSpPr>
        <p:spPr>
          <a:xfrm>
            <a:off x="2898648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56" name="Text 154"/>
          <p:cNvSpPr/>
          <p:nvPr/>
        </p:nvSpPr>
        <p:spPr>
          <a:xfrm>
            <a:off x="2898648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57" name="Shape 155"/>
          <p:cNvSpPr/>
          <p:nvPr/>
        </p:nvSpPr>
        <p:spPr>
          <a:xfrm>
            <a:off x="3246120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158" name="Text 156"/>
          <p:cNvSpPr/>
          <p:nvPr/>
        </p:nvSpPr>
        <p:spPr>
          <a:xfrm>
            <a:off x="3246120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59" name="Shape 157"/>
          <p:cNvSpPr/>
          <p:nvPr/>
        </p:nvSpPr>
        <p:spPr>
          <a:xfrm>
            <a:off x="3593592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160" name="Text 158"/>
          <p:cNvSpPr/>
          <p:nvPr/>
        </p:nvSpPr>
        <p:spPr>
          <a:xfrm>
            <a:off x="3593592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61" name="Shape 159"/>
          <p:cNvSpPr/>
          <p:nvPr/>
        </p:nvSpPr>
        <p:spPr>
          <a:xfrm>
            <a:off x="3941064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62" name="Text 160"/>
          <p:cNvSpPr/>
          <p:nvPr/>
        </p:nvSpPr>
        <p:spPr>
          <a:xfrm>
            <a:off x="3941064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63" name="Text 161"/>
          <p:cNvSpPr/>
          <p:nvPr/>
        </p:nvSpPr>
        <p:spPr>
          <a:xfrm>
            <a:off x="3840480" y="4005072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164" name="Text 162"/>
          <p:cNvSpPr/>
          <p:nvPr/>
        </p:nvSpPr>
        <p:spPr>
          <a:xfrm>
            <a:off x="896112" y="4261104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=</a:t>
            </a:r>
            <a:endParaRPr lang="en-US" sz="950" dirty="0"/>
          </a:p>
        </p:txBody>
      </p:sp>
      <p:sp>
        <p:nvSpPr>
          <p:cNvPr id="165" name="Shape 163"/>
          <p:cNvSpPr/>
          <p:nvPr/>
        </p:nvSpPr>
        <p:spPr>
          <a:xfrm>
            <a:off x="1508760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66" name="Text 164"/>
          <p:cNvSpPr/>
          <p:nvPr/>
        </p:nvSpPr>
        <p:spPr>
          <a:xfrm>
            <a:off x="1508760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67" name="Shape 165"/>
          <p:cNvSpPr/>
          <p:nvPr/>
        </p:nvSpPr>
        <p:spPr>
          <a:xfrm>
            <a:off x="1856232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68" name="Text 166"/>
          <p:cNvSpPr/>
          <p:nvPr/>
        </p:nvSpPr>
        <p:spPr>
          <a:xfrm>
            <a:off x="1856232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69" name="Shape 167"/>
          <p:cNvSpPr/>
          <p:nvPr/>
        </p:nvSpPr>
        <p:spPr>
          <a:xfrm>
            <a:off x="2203704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70" name="Text 168"/>
          <p:cNvSpPr/>
          <p:nvPr/>
        </p:nvSpPr>
        <p:spPr>
          <a:xfrm>
            <a:off x="2203704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71" name="Shape 169"/>
          <p:cNvSpPr/>
          <p:nvPr/>
        </p:nvSpPr>
        <p:spPr>
          <a:xfrm>
            <a:off x="2551176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72" name="Text 170"/>
          <p:cNvSpPr/>
          <p:nvPr/>
        </p:nvSpPr>
        <p:spPr>
          <a:xfrm>
            <a:off x="2551176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73" name="Shape 171"/>
          <p:cNvSpPr/>
          <p:nvPr/>
        </p:nvSpPr>
        <p:spPr>
          <a:xfrm>
            <a:off x="2898648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22D3EE"/>
          </a:solidFill>
          <a:ln/>
        </p:spPr>
      </p:sp>
      <p:sp>
        <p:nvSpPr>
          <p:cNvPr id="174" name="Text 172"/>
          <p:cNvSpPr/>
          <p:nvPr/>
        </p:nvSpPr>
        <p:spPr>
          <a:xfrm>
            <a:off x="2898648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75" name="Shape 173"/>
          <p:cNvSpPr/>
          <p:nvPr/>
        </p:nvSpPr>
        <p:spPr>
          <a:xfrm>
            <a:off x="3246120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22D3EE"/>
          </a:solidFill>
          <a:ln/>
        </p:spPr>
      </p:sp>
      <p:sp>
        <p:nvSpPr>
          <p:cNvPr id="176" name="Text 174"/>
          <p:cNvSpPr/>
          <p:nvPr/>
        </p:nvSpPr>
        <p:spPr>
          <a:xfrm>
            <a:off x="3246120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77" name="Shape 175"/>
          <p:cNvSpPr/>
          <p:nvPr/>
        </p:nvSpPr>
        <p:spPr>
          <a:xfrm>
            <a:off x="3593592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78" name="Text 176"/>
          <p:cNvSpPr/>
          <p:nvPr/>
        </p:nvSpPr>
        <p:spPr>
          <a:xfrm>
            <a:off x="3593592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79" name="Shape 177"/>
          <p:cNvSpPr/>
          <p:nvPr/>
        </p:nvSpPr>
        <p:spPr>
          <a:xfrm>
            <a:off x="3941064" y="4270248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80" name="Text 178"/>
          <p:cNvSpPr/>
          <p:nvPr/>
        </p:nvSpPr>
        <p:spPr>
          <a:xfrm>
            <a:off x="3941064" y="427024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81" name="Text 179"/>
          <p:cNvSpPr/>
          <p:nvPr/>
        </p:nvSpPr>
        <p:spPr>
          <a:xfrm>
            <a:off x="3840480" y="4261104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12</a:t>
            </a:r>
            <a:endParaRPr lang="en-US" sz="950" dirty="0"/>
          </a:p>
        </p:txBody>
      </p:sp>
      <p:sp>
        <p:nvSpPr>
          <p:cNvPr id="182" name="Shape 180"/>
          <p:cNvSpPr/>
          <p:nvPr/>
        </p:nvSpPr>
        <p:spPr>
          <a:xfrm>
            <a:off x="4709160" y="3035808"/>
            <a:ext cx="4206240" cy="1508760"/>
          </a:xfrm>
          <a:prstGeom prst="roundRect">
            <a:avLst>
              <a:gd name="adj" fmla="val 7273"/>
            </a:avLst>
          </a:prstGeom>
          <a:solidFill>
            <a:srgbClr val="1E293B"/>
          </a:solidFill>
          <a:ln/>
        </p:spPr>
      </p:sp>
      <p:sp>
        <p:nvSpPr>
          <p:cNvPr id="183" name="Shape 181"/>
          <p:cNvSpPr/>
          <p:nvPr/>
        </p:nvSpPr>
        <p:spPr>
          <a:xfrm>
            <a:off x="4818888" y="3538728"/>
            <a:ext cx="438912" cy="438912"/>
          </a:xfrm>
          <a:prstGeom prst="ellipse">
            <a:avLst/>
          </a:prstGeom>
          <a:solidFill>
            <a:srgbClr val="67E8F9"/>
          </a:solidFill>
          <a:ln/>
        </p:spPr>
      </p:sp>
      <p:sp>
        <p:nvSpPr>
          <p:cNvPr id="184" name="Text 182"/>
          <p:cNvSpPr/>
          <p:nvPr/>
        </p:nvSpPr>
        <p:spPr>
          <a:xfrm>
            <a:off x="4818888" y="353872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</a:t>
            </a:r>
            <a:endParaRPr lang="en-US" sz="1500" dirty="0"/>
          </a:p>
        </p:txBody>
      </p:sp>
      <p:sp>
        <p:nvSpPr>
          <p:cNvPr id="185" name="Text 183"/>
          <p:cNvSpPr/>
          <p:nvPr/>
        </p:nvSpPr>
        <p:spPr>
          <a:xfrm>
            <a:off x="5367528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7E8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</a:t>
            </a:r>
            <a:endParaRPr lang="en-US" sz="1400" dirty="0"/>
          </a:p>
        </p:txBody>
      </p:sp>
      <p:sp>
        <p:nvSpPr>
          <p:cNvPr id="186" name="Text 184"/>
          <p:cNvSpPr/>
          <p:nvPr/>
        </p:nvSpPr>
        <p:spPr>
          <a:xfrm>
            <a:off x="5367528" y="341985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Balik semua bit (termasuk sign)</a:t>
            </a:r>
            <a:endParaRPr lang="en-US" sz="1000" dirty="0"/>
          </a:p>
        </p:txBody>
      </p:sp>
      <p:sp>
        <p:nvSpPr>
          <p:cNvPr id="187" name="Text 185"/>
          <p:cNvSpPr/>
          <p:nvPr/>
        </p:nvSpPr>
        <p:spPr>
          <a:xfrm>
            <a:off x="5330952" y="3749040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  =</a:t>
            </a:r>
            <a:endParaRPr lang="en-US" sz="950" dirty="0"/>
          </a:p>
        </p:txBody>
      </p:sp>
      <p:sp>
        <p:nvSpPr>
          <p:cNvPr id="188" name="Shape 186"/>
          <p:cNvSpPr/>
          <p:nvPr/>
        </p:nvSpPr>
        <p:spPr>
          <a:xfrm>
            <a:off x="5943600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89" name="Text 187"/>
          <p:cNvSpPr/>
          <p:nvPr/>
        </p:nvSpPr>
        <p:spPr>
          <a:xfrm>
            <a:off x="5943600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90" name="Shape 188"/>
          <p:cNvSpPr/>
          <p:nvPr/>
        </p:nvSpPr>
        <p:spPr>
          <a:xfrm>
            <a:off x="6291072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91" name="Text 189"/>
          <p:cNvSpPr/>
          <p:nvPr/>
        </p:nvSpPr>
        <p:spPr>
          <a:xfrm>
            <a:off x="6291072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92" name="Shape 190"/>
          <p:cNvSpPr/>
          <p:nvPr/>
        </p:nvSpPr>
        <p:spPr>
          <a:xfrm>
            <a:off x="6638544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93" name="Text 191"/>
          <p:cNvSpPr/>
          <p:nvPr/>
        </p:nvSpPr>
        <p:spPr>
          <a:xfrm>
            <a:off x="6638544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94" name="Shape 192"/>
          <p:cNvSpPr/>
          <p:nvPr/>
        </p:nvSpPr>
        <p:spPr>
          <a:xfrm>
            <a:off x="6986016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95" name="Text 193"/>
          <p:cNvSpPr/>
          <p:nvPr/>
        </p:nvSpPr>
        <p:spPr>
          <a:xfrm>
            <a:off x="6986016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196" name="Shape 194"/>
          <p:cNvSpPr/>
          <p:nvPr/>
        </p:nvSpPr>
        <p:spPr>
          <a:xfrm>
            <a:off x="7333488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197" name="Text 195"/>
          <p:cNvSpPr/>
          <p:nvPr/>
        </p:nvSpPr>
        <p:spPr>
          <a:xfrm>
            <a:off x="7333488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198" name="Shape 196"/>
          <p:cNvSpPr/>
          <p:nvPr/>
        </p:nvSpPr>
        <p:spPr>
          <a:xfrm>
            <a:off x="7680960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199" name="Text 197"/>
          <p:cNvSpPr/>
          <p:nvPr/>
        </p:nvSpPr>
        <p:spPr>
          <a:xfrm>
            <a:off x="7680960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200" name="Shape 198"/>
          <p:cNvSpPr/>
          <p:nvPr/>
        </p:nvSpPr>
        <p:spPr>
          <a:xfrm>
            <a:off x="8028432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7DD3FC"/>
          </a:solidFill>
          <a:ln/>
        </p:spPr>
      </p:sp>
      <p:sp>
        <p:nvSpPr>
          <p:cNvPr id="201" name="Text 199"/>
          <p:cNvSpPr/>
          <p:nvPr/>
        </p:nvSpPr>
        <p:spPr>
          <a:xfrm>
            <a:off x="8028432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02" name="Shape 200"/>
          <p:cNvSpPr/>
          <p:nvPr/>
        </p:nvSpPr>
        <p:spPr>
          <a:xfrm>
            <a:off x="8375904" y="3758184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203" name="Text 201"/>
          <p:cNvSpPr/>
          <p:nvPr/>
        </p:nvSpPr>
        <p:spPr>
          <a:xfrm>
            <a:off x="8375904" y="3758184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204" name="Text 202"/>
          <p:cNvSpPr/>
          <p:nvPr/>
        </p:nvSpPr>
        <p:spPr>
          <a:xfrm>
            <a:off x="8275320" y="3749040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205" name="Text 203"/>
          <p:cNvSpPr/>
          <p:nvPr/>
        </p:nvSpPr>
        <p:spPr>
          <a:xfrm>
            <a:off x="5330952" y="4005072"/>
            <a:ext cx="548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~x  =</a:t>
            </a:r>
            <a:endParaRPr lang="en-US" sz="950" dirty="0"/>
          </a:p>
        </p:txBody>
      </p:sp>
      <p:sp>
        <p:nvSpPr>
          <p:cNvPr id="206" name="Shape 204"/>
          <p:cNvSpPr/>
          <p:nvPr/>
        </p:nvSpPr>
        <p:spPr>
          <a:xfrm>
            <a:off x="5943600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67E8F9"/>
          </a:solidFill>
          <a:ln/>
        </p:spPr>
      </p:sp>
      <p:sp>
        <p:nvSpPr>
          <p:cNvPr id="207" name="Text 205"/>
          <p:cNvSpPr/>
          <p:nvPr/>
        </p:nvSpPr>
        <p:spPr>
          <a:xfrm>
            <a:off x="5943600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08" name="Shape 206"/>
          <p:cNvSpPr/>
          <p:nvPr/>
        </p:nvSpPr>
        <p:spPr>
          <a:xfrm>
            <a:off x="6291072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67E8F9"/>
          </a:solidFill>
          <a:ln/>
        </p:spPr>
      </p:sp>
      <p:sp>
        <p:nvSpPr>
          <p:cNvPr id="209" name="Text 207"/>
          <p:cNvSpPr/>
          <p:nvPr/>
        </p:nvSpPr>
        <p:spPr>
          <a:xfrm>
            <a:off x="6291072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10" name="Shape 208"/>
          <p:cNvSpPr/>
          <p:nvPr/>
        </p:nvSpPr>
        <p:spPr>
          <a:xfrm>
            <a:off x="6638544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67E8F9"/>
          </a:solidFill>
          <a:ln/>
        </p:spPr>
      </p:sp>
      <p:sp>
        <p:nvSpPr>
          <p:cNvPr id="211" name="Text 209"/>
          <p:cNvSpPr/>
          <p:nvPr/>
        </p:nvSpPr>
        <p:spPr>
          <a:xfrm>
            <a:off x="6638544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12" name="Shape 210"/>
          <p:cNvSpPr/>
          <p:nvPr/>
        </p:nvSpPr>
        <p:spPr>
          <a:xfrm>
            <a:off x="6986016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67E8F9"/>
          </a:solidFill>
          <a:ln/>
        </p:spPr>
      </p:sp>
      <p:sp>
        <p:nvSpPr>
          <p:cNvPr id="213" name="Text 211"/>
          <p:cNvSpPr/>
          <p:nvPr/>
        </p:nvSpPr>
        <p:spPr>
          <a:xfrm>
            <a:off x="6986016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14" name="Shape 212"/>
          <p:cNvSpPr/>
          <p:nvPr/>
        </p:nvSpPr>
        <p:spPr>
          <a:xfrm>
            <a:off x="7333488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215" name="Text 213"/>
          <p:cNvSpPr/>
          <p:nvPr/>
        </p:nvSpPr>
        <p:spPr>
          <a:xfrm>
            <a:off x="7333488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216" name="Shape 214"/>
          <p:cNvSpPr/>
          <p:nvPr/>
        </p:nvSpPr>
        <p:spPr>
          <a:xfrm>
            <a:off x="7680960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67E8F9"/>
          </a:solidFill>
          <a:ln/>
        </p:spPr>
      </p:sp>
      <p:sp>
        <p:nvSpPr>
          <p:cNvPr id="217" name="Text 215"/>
          <p:cNvSpPr/>
          <p:nvPr/>
        </p:nvSpPr>
        <p:spPr>
          <a:xfrm>
            <a:off x="7680960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18" name="Shape 216"/>
          <p:cNvSpPr/>
          <p:nvPr/>
        </p:nvSpPr>
        <p:spPr>
          <a:xfrm>
            <a:off x="8028432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1E3A5F"/>
          </a:solidFill>
          <a:ln/>
        </p:spPr>
      </p:sp>
      <p:sp>
        <p:nvSpPr>
          <p:cNvPr id="219" name="Text 217"/>
          <p:cNvSpPr/>
          <p:nvPr/>
        </p:nvSpPr>
        <p:spPr>
          <a:xfrm>
            <a:off x="8028432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900" dirty="0"/>
          </a:p>
        </p:txBody>
      </p:sp>
      <p:sp>
        <p:nvSpPr>
          <p:cNvPr id="220" name="Shape 218"/>
          <p:cNvSpPr/>
          <p:nvPr/>
        </p:nvSpPr>
        <p:spPr>
          <a:xfrm>
            <a:off x="8375904" y="4014216"/>
            <a:ext cx="292608" cy="219456"/>
          </a:xfrm>
          <a:prstGeom prst="roundRect">
            <a:avLst>
              <a:gd name="adj" fmla="val 16667"/>
            </a:avLst>
          </a:prstGeom>
          <a:solidFill>
            <a:srgbClr val="67E8F9"/>
          </a:solidFill>
          <a:ln/>
        </p:spPr>
      </p:sp>
      <p:sp>
        <p:nvSpPr>
          <p:cNvPr id="221" name="Text 219"/>
          <p:cNvSpPr/>
          <p:nvPr/>
        </p:nvSpPr>
        <p:spPr>
          <a:xfrm>
            <a:off x="8375904" y="4014216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900" dirty="0"/>
          </a:p>
        </p:txBody>
      </p:sp>
      <p:sp>
        <p:nvSpPr>
          <p:cNvPr id="222" name="Text 220"/>
          <p:cNvSpPr/>
          <p:nvPr/>
        </p:nvSpPr>
        <p:spPr>
          <a:xfrm>
            <a:off x="8275320" y="4005072"/>
            <a:ext cx="73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7E8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-11</a:t>
            </a:r>
            <a:endParaRPr lang="en-US" sz="950" dirty="0"/>
          </a:p>
        </p:txBody>
      </p:sp>
      <p:sp>
        <p:nvSpPr>
          <p:cNvPr id="223" name="Text 221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34155"/>
                </a:solidFill>
              </a:rPr>
              <a:t>📚 Ref: Modul Lab. Komjar Elektro UB  |  x=10=00001010₂  y=6=00000110₂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4️⃣  Bitwise Shift — &lt;&lt; Geser Kiri  &amp;  &gt;&gt; Geser Kanan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1993392"/>
          </a:xfrm>
          <a:prstGeom prst="roundRect">
            <a:avLst>
              <a:gd name="adj" fmla="val 6881"/>
            </a:avLst>
          </a:prstGeom>
          <a:solidFill>
            <a:srgbClr val="1E1B4B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14400"/>
            <a:ext cx="8595360" cy="438912"/>
          </a:xfrm>
          <a:prstGeom prst="roundRect">
            <a:avLst>
              <a:gd name="adj" fmla="val 31250"/>
            </a:avLst>
          </a:prstGeom>
          <a:solidFill>
            <a:srgbClr val="7C3AED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914400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&lt;&lt;  GESER KIRI  (Left Shift)     x &lt;&lt; 2      Efek: x × 2ⁿ  (kalikan 2 sebanyak n kali)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444752"/>
            <a:ext cx="8412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10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131673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131673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68249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11" name="Text 9"/>
          <p:cNvSpPr/>
          <p:nvPr/>
        </p:nvSpPr>
        <p:spPr>
          <a:xfrm>
            <a:off x="168249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04825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13" name="Text 11"/>
          <p:cNvSpPr/>
          <p:nvPr/>
        </p:nvSpPr>
        <p:spPr>
          <a:xfrm>
            <a:off x="204825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41401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241401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77977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17" name="Text 15"/>
          <p:cNvSpPr/>
          <p:nvPr/>
        </p:nvSpPr>
        <p:spPr>
          <a:xfrm>
            <a:off x="277977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14553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334155"/>
          </a:solidFill>
          <a:ln/>
        </p:spPr>
      </p:sp>
      <p:sp>
        <p:nvSpPr>
          <p:cNvPr id="19" name="Text 17"/>
          <p:cNvSpPr/>
          <p:nvPr/>
        </p:nvSpPr>
        <p:spPr>
          <a:xfrm>
            <a:off x="314553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51129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21" name="Text 19"/>
          <p:cNvSpPr/>
          <p:nvPr/>
        </p:nvSpPr>
        <p:spPr>
          <a:xfrm>
            <a:off x="351129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877056" y="1444752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334155"/>
          </a:solidFill>
          <a:ln/>
        </p:spPr>
      </p:sp>
      <p:sp>
        <p:nvSpPr>
          <p:cNvPr id="23" name="Text 21"/>
          <p:cNvSpPr/>
          <p:nvPr/>
        </p:nvSpPr>
        <p:spPr>
          <a:xfrm>
            <a:off x="3877056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0" y="144475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10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349240" y="144475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Geser 2 ke kiri → isi dari kanan dengan 0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316736" y="18105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⬅⬅ geser 2 posisi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11480" y="2103120"/>
            <a:ext cx="868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4B5F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x&lt;&lt;2 =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131673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29" name="Text 27"/>
          <p:cNvSpPr/>
          <p:nvPr/>
        </p:nvSpPr>
        <p:spPr>
          <a:xfrm>
            <a:off x="131673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168249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31" name="Text 29"/>
          <p:cNvSpPr/>
          <p:nvPr/>
        </p:nvSpPr>
        <p:spPr>
          <a:xfrm>
            <a:off x="168249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204825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33" name="Text 31"/>
          <p:cNvSpPr/>
          <p:nvPr/>
        </p:nvSpPr>
        <p:spPr>
          <a:xfrm>
            <a:off x="204825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241401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334155"/>
          </a:solidFill>
          <a:ln/>
        </p:spPr>
      </p:sp>
      <p:sp>
        <p:nvSpPr>
          <p:cNvPr id="35" name="Text 33"/>
          <p:cNvSpPr/>
          <p:nvPr/>
        </p:nvSpPr>
        <p:spPr>
          <a:xfrm>
            <a:off x="241401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277977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37" name="Text 35"/>
          <p:cNvSpPr/>
          <p:nvPr/>
        </p:nvSpPr>
        <p:spPr>
          <a:xfrm>
            <a:off x="277977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314553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334155"/>
          </a:solidFill>
          <a:ln/>
        </p:spPr>
      </p:sp>
      <p:sp>
        <p:nvSpPr>
          <p:cNvPr id="39" name="Text 37"/>
          <p:cNvSpPr/>
          <p:nvPr/>
        </p:nvSpPr>
        <p:spPr>
          <a:xfrm>
            <a:off x="314553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351129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41" name="Text 39"/>
          <p:cNvSpPr/>
          <p:nvPr/>
        </p:nvSpPr>
        <p:spPr>
          <a:xfrm>
            <a:off x="351129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3877056" y="21031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43" name="Text 41"/>
          <p:cNvSpPr/>
          <p:nvPr/>
        </p:nvSpPr>
        <p:spPr>
          <a:xfrm>
            <a:off x="3877056" y="21031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4572000" y="2103120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40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49240" y="2103120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× 4 = 40  ✅  (2² = 4)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74320" y="2999232"/>
            <a:ext cx="8595360" cy="1938528"/>
          </a:xfrm>
          <a:prstGeom prst="roundRect">
            <a:avLst>
              <a:gd name="adj" fmla="val 7075"/>
            </a:avLst>
          </a:prstGeom>
          <a:solidFill>
            <a:srgbClr val="0C1A2E"/>
          </a:solidFill>
          <a:ln/>
        </p:spPr>
      </p:sp>
      <p:sp>
        <p:nvSpPr>
          <p:cNvPr id="47" name="Shape 45"/>
          <p:cNvSpPr/>
          <p:nvPr/>
        </p:nvSpPr>
        <p:spPr>
          <a:xfrm>
            <a:off x="274320" y="2999232"/>
            <a:ext cx="8595360" cy="438912"/>
          </a:xfrm>
          <a:prstGeom prst="roundRect">
            <a:avLst>
              <a:gd name="adj" fmla="val 31250"/>
            </a:avLst>
          </a:prstGeom>
          <a:solidFill>
            <a:srgbClr val="0891B2"/>
          </a:solidFill>
          <a:ln/>
        </p:spPr>
      </p:sp>
      <p:sp>
        <p:nvSpPr>
          <p:cNvPr id="48" name="Text 46"/>
          <p:cNvSpPr/>
          <p:nvPr/>
        </p:nvSpPr>
        <p:spPr>
          <a:xfrm>
            <a:off x="411480" y="2999232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&gt;&gt;  GESER KANAN  (Right Shift)    x &gt;&gt; 1      Efek: x ÷ 2ⁿ  (bagi 2 sebanyak n kali)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411480" y="3529584"/>
            <a:ext cx="8412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10</a:t>
            </a:r>
            <a:endParaRPr lang="en-US" sz="1150" dirty="0"/>
          </a:p>
        </p:txBody>
      </p:sp>
      <p:sp>
        <p:nvSpPr>
          <p:cNvPr id="50" name="Shape 48"/>
          <p:cNvSpPr/>
          <p:nvPr/>
        </p:nvSpPr>
        <p:spPr>
          <a:xfrm>
            <a:off x="131673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51" name="Text 49"/>
          <p:cNvSpPr/>
          <p:nvPr/>
        </p:nvSpPr>
        <p:spPr>
          <a:xfrm>
            <a:off x="131673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168249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53" name="Text 51"/>
          <p:cNvSpPr/>
          <p:nvPr/>
        </p:nvSpPr>
        <p:spPr>
          <a:xfrm>
            <a:off x="168249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54" name="Shape 52"/>
          <p:cNvSpPr/>
          <p:nvPr/>
        </p:nvSpPr>
        <p:spPr>
          <a:xfrm>
            <a:off x="204825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55" name="Text 53"/>
          <p:cNvSpPr/>
          <p:nvPr/>
        </p:nvSpPr>
        <p:spPr>
          <a:xfrm>
            <a:off x="204825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56" name="Shape 54"/>
          <p:cNvSpPr/>
          <p:nvPr/>
        </p:nvSpPr>
        <p:spPr>
          <a:xfrm>
            <a:off x="241401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57" name="Text 55"/>
          <p:cNvSpPr/>
          <p:nvPr/>
        </p:nvSpPr>
        <p:spPr>
          <a:xfrm>
            <a:off x="241401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58" name="Shape 56"/>
          <p:cNvSpPr/>
          <p:nvPr/>
        </p:nvSpPr>
        <p:spPr>
          <a:xfrm>
            <a:off x="277977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59" name="Text 57"/>
          <p:cNvSpPr/>
          <p:nvPr/>
        </p:nvSpPr>
        <p:spPr>
          <a:xfrm>
            <a:off x="277977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314553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61" name="Text 59"/>
          <p:cNvSpPr/>
          <p:nvPr/>
        </p:nvSpPr>
        <p:spPr>
          <a:xfrm>
            <a:off x="314553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62" name="Shape 60"/>
          <p:cNvSpPr/>
          <p:nvPr/>
        </p:nvSpPr>
        <p:spPr>
          <a:xfrm>
            <a:off x="351129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63" name="Text 61"/>
          <p:cNvSpPr/>
          <p:nvPr/>
        </p:nvSpPr>
        <p:spPr>
          <a:xfrm>
            <a:off x="351129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64" name="Shape 62"/>
          <p:cNvSpPr/>
          <p:nvPr/>
        </p:nvSpPr>
        <p:spPr>
          <a:xfrm>
            <a:off x="3877056" y="3529584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65" name="Text 63"/>
          <p:cNvSpPr/>
          <p:nvPr/>
        </p:nvSpPr>
        <p:spPr>
          <a:xfrm>
            <a:off x="3877056" y="35295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4572000" y="3529584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10</a:t>
            </a:r>
            <a:endParaRPr lang="en-US" sz="1150" dirty="0"/>
          </a:p>
        </p:txBody>
      </p:sp>
      <p:sp>
        <p:nvSpPr>
          <p:cNvPr id="67" name="Text 65"/>
          <p:cNvSpPr/>
          <p:nvPr/>
        </p:nvSpPr>
        <p:spPr>
          <a:xfrm>
            <a:off x="5349240" y="3529584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Geser 1 ke kanan → isi dari kiri dengan 0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1316736" y="38862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➡ geser 1 posisi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411480" y="4160520"/>
            <a:ext cx="868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x&gt;&gt;1 =</a:t>
            </a:r>
            <a:endParaRPr lang="en-US" sz="1150" dirty="0"/>
          </a:p>
        </p:txBody>
      </p:sp>
      <p:sp>
        <p:nvSpPr>
          <p:cNvPr id="70" name="Shape 68"/>
          <p:cNvSpPr/>
          <p:nvPr/>
        </p:nvSpPr>
        <p:spPr>
          <a:xfrm>
            <a:off x="131673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71" name="Text 69"/>
          <p:cNvSpPr/>
          <p:nvPr/>
        </p:nvSpPr>
        <p:spPr>
          <a:xfrm>
            <a:off x="131673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72" name="Shape 70"/>
          <p:cNvSpPr/>
          <p:nvPr/>
        </p:nvSpPr>
        <p:spPr>
          <a:xfrm>
            <a:off x="168249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73" name="Text 71"/>
          <p:cNvSpPr/>
          <p:nvPr/>
        </p:nvSpPr>
        <p:spPr>
          <a:xfrm>
            <a:off x="168249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74" name="Shape 72"/>
          <p:cNvSpPr/>
          <p:nvPr/>
        </p:nvSpPr>
        <p:spPr>
          <a:xfrm>
            <a:off x="204825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75" name="Text 73"/>
          <p:cNvSpPr/>
          <p:nvPr/>
        </p:nvSpPr>
        <p:spPr>
          <a:xfrm>
            <a:off x="204825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76" name="Shape 74"/>
          <p:cNvSpPr/>
          <p:nvPr/>
        </p:nvSpPr>
        <p:spPr>
          <a:xfrm>
            <a:off x="241401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77" name="Text 75"/>
          <p:cNvSpPr/>
          <p:nvPr/>
        </p:nvSpPr>
        <p:spPr>
          <a:xfrm>
            <a:off x="241401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78" name="Shape 76"/>
          <p:cNvSpPr/>
          <p:nvPr/>
        </p:nvSpPr>
        <p:spPr>
          <a:xfrm>
            <a:off x="277977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79" name="Text 77"/>
          <p:cNvSpPr/>
          <p:nvPr/>
        </p:nvSpPr>
        <p:spPr>
          <a:xfrm>
            <a:off x="277977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80" name="Shape 78"/>
          <p:cNvSpPr/>
          <p:nvPr/>
        </p:nvSpPr>
        <p:spPr>
          <a:xfrm>
            <a:off x="314553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81" name="Text 79"/>
          <p:cNvSpPr/>
          <p:nvPr/>
        </p:nvSpPr>
        <p:spPr>
          <a:xfrm>
            <a:off x="314553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82" name="Shape 80"/>
          <p:cNvSpPr/>
          <p:nvPr/>
        </p:nvSpPr>
        <p:spPr>
          <a:xfrm>
            <a:off x="351129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1E293B"/>
          </a:solidFill>
          <a:ln/>
        </p:spPr>
      </p:sp>
      <p:sp>
        <p:nvSpPr>
          <p:cNvPr id="83" name="Text 81"/>
          <p:cNvSpPr/>
          <p:nvPr/>
        </p:nvSpPr>
        <p:spPr>
          <a:xfrm>
            <a:off x="351129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A60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endParaRPr lang="en-US" sz="1300" dirty="0"/>
          </a:p>
        </p:txBody>
      </p:sp>
      <p:sp>
        <p:nvSpPr>
          <p:cNvPr id="84" name="Shape 82"/>
          <p:cNvSpPr/>
          <p:nvPr/>
        </p:nvSpPr>
        <p:spPr>
          <a:xfrm>
            <a:off x="3877056" y="4160520"/>
            <a:ext cx="329184" cy="329184"/>
          </a:xfrm>
          <a:prstGeom prst="roundRect">
            <a:avLst>
              <a:gd name="adj" fmla="val 13889"/>
            </a:avLst>
          </a:prstGeom>
          <a:solidFill>
            <a:srgbClr val="FFE66D"/>
          </a:solidFill>
          <a:ln/>
        </p:spPr>
      </p:sp>
      <p:sp>
        <p:nvSpPr>
          <p:cNvPr id="85" name="Text 83"/>
          <p:cNvSpPr/>
          <p:nvPr/>
        </p:nvSpPr>
        <p:spPr>
          <a:xfrm>
            <a:off x="3877056" y="4160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86" name="Text 84"/>
          <p:cNvSpPr/>
          <p:nvPr/>
        </p:nvSpPr>
        <p:spPr>
          <a:xfrm>
            <a:off x="4572000" y="4160520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5</a:t>
            </a:r>
            <a:endParaRPr lang="en-US" sz="1150" dirty="0"/>
          </a:p>
        </p:txBody>
      </p:sp>
      <p:sp>
        <p:nvSpPr>
          <p:cNvPr id="87" name="Text 85"/>
          <p:cNvSpPr/>
          <p:nvPr/>
        </p:nvSpPr>
        <p:spPr>
          <a:xfrm>
            <a:off x="5349240" y="4160520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÷ 2 = 5  ✅  (2¹ = 2)</a:t>
            </a:r>
            <a:endParaRPr lang="en-US" sz="1100" dirty="0"/>
          </a:p>
        </p:txBody>
      </p:sp>
      <p:sp>
        <p:nvSpPr>
          <p:cNvPr id="88" name="Text 8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34155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438912"/>
          </a:xfrm>
          <a:prstGeom prst="roundRect">
            <a:avLst>
              <a:gd name="adj" fmla="val 20833"/>
            </a:avLst>
          </a:prstGeom>
          <a:solidFill>
            <a:srgbClr val="0891B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💻 COBA DI PC!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731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 Bitwise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4937760" cy="3749040"/>
          </a:xfrm>
          <a:prstGeom prst="roundRect">
            <a:avLst>
              <a:gd name="adj" fmla="val 3659"/>
            </a:avLst>
          </a:prstGeom>
          <a:solidFill>
            <a:srgbClr val="161B22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08176"/>
            <a:ext cx="164592" cy="164592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408176"/>
            <a:ext cx="164592" cy="164592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1005840" y="1408176"/>
            <a:ext cx="164592" cy="164592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1828800" y="1408176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891B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bitwise.c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8912" y="1645920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9C0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#include &lt;stdio.h&gt;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38912" y="1888236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x=10, y=6, hasil;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" y="2130552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main() {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38912" y="2372868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hasil = x &gt;&gt; 1;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38912" y="2615184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printf("x&gt;&gt;1 = %i\n", hasil);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" y="2857500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E6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hasil = x &lt;&lt; 2;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38912" y="3099816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printf("x&lt;&lt;2 = %i\n", hasil);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38912" y="3342132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hasil = x &amp; y;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8912" y="3584448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printf("x&amp;y  = %i\n", hasil);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38912" y="3826764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hasil = x | y;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38912" y="4069080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printf("x|y  = %i\n", hasil);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38912" y="4311396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7B7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return 0;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38912" y="4553712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440680" y="1234440"/>
            <a:ext cx="3383280" cy="1920240"/>
          </a:xfrm>
          <a:prstGeom prst="roundRect">
            <a:avLst>
              <a:gd name="adj" fmla="val 5714"/>
            </a:avLst>
          </a:prstGeom>
          <a:solidFill>
            <a:srgbClr val="161B22"/>
          </a:solidFill>
          <a:ln/>
        </p:spPr>
      </p:sp>
      <p:sp>
        <p:nvSpPr>
          <p:cNvPr id="24" name="Text 22"/>
          <p:cNvSpPr/>
          <p:nvPr/>
        </p:nvSpPr>
        <p:spPr>
          <a:xfrm>
            <a:off x="5577840" y="13075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📤 OUTPUT: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577840" y="1609344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x&gt;&gt;1 = 5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x&lt;&lt;2 = 40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x&amp;y  = 2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x|y  = 14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440680" y="3246120"/>
            <a:ext cx="3383280" cy="1783080"/>
          </a:xfrm>
          <a:prstGeom prst="roundRect">
            <a:avLst>
              <a:gd name="adj" fmla="val 6154"/>
            </a:avLst>
          </a:prstGeom>
          <a:solidFill>
            <a:srgbClr val="0C1A2E"/>
          </a:solidFill>
          <a:ln/>
        </p:spPr>
      </p:sp>
      <p:sp>
        <p:nvSpPr>
          <p:cNvPr id="27" name="Text 25"/>
          <p:cNvSpPr/>
          <p:nvPr/>
        </p:nvSpPr>
        <p:spPr>
          <a:xfrm>
            <a:off x="5577840" y="331012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E6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Hafalan Cepat: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577840" y="3630168"/>
            <a:ext cx="32004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&lt;&lt; n</a:t>
            </a:r>
            <a:pPr indent="0" marL="0">
              <a:buNone/>
            </a:pPr>
            <a:r>
              <a:rPr lang="en-US" sz="115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= x × 2ⁿ
</a:t>
            </a:r>
            <a:pPr indent="0" marL="0">
              <a:buNone/>
            </a:pPr>
            <a:r>
              <a:rPr lang="en-US" sz="115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&gt;&gt; n</a:t>
            </a:r>
            <a:pPr indent="0" marL="0">
              <a:buNone/>
            </a:pPr>
            <a:r>
              <a:rPr lang="en-US" sz="115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= x ÷ 2ⁿ
</a:t>
            </a:r>
            <a:pPr indent="0" marL="0">
              <a:buNone/>
            </a:pPr>
            <a:r>
              <a:rPr lang="en-US" sz="11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 cara tercepat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kalikan/bagi 2!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444444"/>
                </a:solidFill>
              </a:rPr>
              <a:t>📚 Ref: Modul Lab. Komjar Elektro UB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 Dasar Pemrograman - Percobaan 2</dc:title>
  <dc:subject>PptxGenJS Presentation</dc:subject>
  <dc:creator>Eka Prakarsa Mandyartha, ST., M.Kom.</dc:creator>
  <cp:lastModifiedBy>Eka Prakarsa Mandyartha, ST., M.Kom.</cp:lastModifiedBy>
  <cp:revision>1</cp:revision>
  <dcterms:created xsi:type="dcterms:W3CDTF">2026-06-09T07:59:09Z</dcterms:created>
  <dcterms:modified xsi:type="dcterms:W3CDTF">2026-06-09T07:59:09Z</dcterms:modified>
</cp:coreProperties>
</file>