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9" r:id="rId9"/>
    <p:sldId id="296" r:id="rId10"/>
    <p:sldId id="290" r:id="rId11"/>
    <p:sldId id="292" r:id="rId12"/>
    <p:sldId id="293" r:id="rId13"/>
    <p:sldId id="294" r:id="rId14"/>
    <p:sldId id="295" r:id="rId15"/>
    <p:sldId id="287" r:id="rId16"/>
    <p:sldId id="28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3631"/>
  </p:normalViewPr>
  <p:slideViewPr>
    <p:cSldViewPr snapToGrid="0" snapToObjects="1">
      <p:cViewPr varScale="1">
        <p:scale>
          <a:sx n="66" d="100"/>
          <a:sy n="66" d="100"/>
        </p:scale>
        <p:origin x="7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1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6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26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6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9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3665564"/>
          </a:xfrm>
        </p:spPr>
        <p:txBody>
          <a:bodyPr/>
          <a:lstStyle/>
          <a:p>
            <a:r>
              <a:rPr lang="en-US" smtClean="0"/>
              <a:t>Algoritma</a:t>
            </a:r>
            <a:r>
              <a:rPr lang="en-US"/>
              <a:t> </a:t>
            </a:r>
            <a:r>
              <a:rPr lang="en-US" smtClean="0"/>
              <a:t>Pemrograman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924778"/>
            <a:ext cx="9418320" cy="1143000"/>
          </a:xfrm>
        </p:spPr>
        <p:txBody>
          <a:bodyPr/>
          <a:lstStyle/>
          <a:p>
            <a:r>
              <a:rPr lang="en-US" smtClean="0"/>
              <a:t>Materi 3 – Struktur Dasar Perulangan </a:t>
            </a:r>
            <a:endParaRPr lang="en-US" dirty="0" smtClean="0"/>
          </a:p>
          <a:p>
            <a:r>
              <a:rPr lang="en-US" dirty="0" smtClean="0"/>
              <a:t>Retno </a:t>
            </a:r>
            <a:r>
              <a:rPr lang="en-US" smtClean="0"/>
              <a:t>Mumpuni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3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567" y="191731"/>
            <a:ext cx="8595360" cy="592941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Flowchart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1769806" y="951271"/>
            <a:ext cx="1489587" cy="471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Mulai</a:t>
            </a:r>
            <a:endParaRPr lang="en-US" b="1" dirty="0"/>
          </a:p>
        </p:txBody>
      </p:sp>
      <p:sp>
        <p:nvSpPr>
          <p:cNvPr id="5" name="Parallelogram 4"/>
          <p:cNvSpPr/>
          <p:nvPr/>
        </p:nvSpPr>
        <p:spPr>
          <a:xfrm>
            <a:off x="3767327" y="907026"/>
            <a:ext cx="1600201" cy="51619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ym typeface="Wingdings" panose="05000000000000000000" pitchFamily="2" charset="2"/>
              </a:rPr>
              <a:t>b</a:t>
            </a:r>
            <a:r>
              <a:rPr lang="en-US" b="1" dirty="0" err="1" smtClean="0">
                <a:sym typeface="Wingdings" panose="05000000000000000000" pitchFamily="2" charset="2"/>
              </a:rPr>
              <a:t>il</a:t>
            </a:r>
            <a:r>
              <a:rPr lang="en-US" b="1" dirty="0" smtClean="0">
                <a:sym typeface="Wingdings" panose="05000000000000000000" pitchFamily="2" charset="2"/>
              </a:rPr>
              <a:t> </a:t>
            </a:r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6" name="Diamond 5"/>
          <p:cNvSpPr/>
          <p:nvPr/>
        </p:nvSpPr>
        <p:spPr>
          <a:xfrm>
            <a:off x="3259393" y="1924664"/>
            <a:ext cx="2551472" cy="10252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b</a:t>
            </a:r>
            <a:r>
              <a:rPr lang="en-US" b="1" dirty="0" err="1" smtClean="0"/>
              <a:t>il</a:t>
            </a:r>
            <a:r>
              <a:rPr lang="en-US" b="1" dirty="0" smtClean="0"/>
              <a:t> &lt;= 13 ?</a:t>
            </a:r>
            <a:endParaRPr lang="en-US" b="1" dirty="0"/>
          </a:p>
        </p:txBody>
      </p:sp>
      <p:sp>
        <p:nvSpPr>
          <p:cNvPr id="8" name="Parallelogram 7"/>
          <p:cNvSpPr/>
          <p:nvPr/>
        </p:nvSpPr>
        <p:spPr>
          <a:xfrm>
            <a:off x="3467505" y="3307226"/>
            <a:ext cx="2036128" cy="81116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Tampilkan</a:t>
            </a:r>
            <a:r>
              <a:rPr lang="en-US" b="1" dirty="0" smtClean="0"/>
              <a:t>  </a:t>
            </a:r>
            <a:r>
              <a:rPr lang="en-US" b="1" dirty="0" err="1" smtClean="0"/>
              <a:t>bil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0" name="Oval 9"/>
          <p:cNvSpPr/>
          <p:nvPr/>
        </p:nvSpPr>
        <p:spPr>
          <a:xfrm>
            <a:off x="6554294" y="2186730"/>
            <a:ext cx="1622250" cy="501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Selesai</a:t>
            </a:r>
            <a:endParaRPr lang="en-US" b="1" dirty="0"/>
          </a:p>
        </p:txBody>
      </p:sp>
      <p:cxnSp>
        <p:nvCxnSpPr>
          <p:cNvPr id="12" name="Straight Arrow Connector 11"/>
          <p:cNvCxnSpPr>
            <a:endCxn id="5" idx="5"/>
          </p:cNvCxnSpPr>
          <p:nvPr/>
        </p:nvCxnSpPr>
        <p:spPr>
          <a:xfrm>
            <a:off x="3259393" y="1165122"/>
            <a:ext cx="572458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4"/>
          </p:cNvCxnSpPr>
          <p:nvPr/>
        </p:nvCxnSpPr>
        <p:spPr>
          <a:xfrm flipH="1">
            <a:off x="4564032" y="1423219"/>
            <a:ext cx="3396" cy="5014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485567" y="4083784"/>
            <a:ext cx="2" cy="7154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2"/>
          </p:cNvCxnSpPr>
          <p:nvPr/>
        </p:nvCxnSpPr>
        <p:spPr>
          <a:xfrm>
            <a:off x="4535129" y="2949958"/>
            <a:ext cx="0" cy="3611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endCxn id="6" idx="1"/>
          </p:cNvCxnSpPr>
          <p:nvPr/>
        </p:nvCxnSpPr>
        <p:spPr>
          <a:xfrm rot="16200000" flipV="1">
            <a:off x="2433426" y="3263278"/>
            <a:ext cx="2878108" cy="1226174"/>
          </a:xfrm>
          <a:prstGeom prst="bentConnector4">
            <a:avLst>
              <a:gd name="adj1" fmla="val -28612"/>
              <a:gd name="adj2" fmla="val 12754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6" idx="3"/>
          </p:cNvCxnSpPr>
          <p:nvPr/>
        </p:nvCxnSpPr>
        <p:spPr>
          <a:xfrm>
            <a:off x="5810865" y="2437311"/>
            <a:ext cx="74342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625072" y="1936003"/>
            <a:ext cx="987258" cy="357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637259" y="3082552"/>
            <a:ext cx="656898" cy="1920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182579" y="5531984"/>
            <a:ext cx="3672348" cy="5526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bil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>
                <a:solidFill>
                  <a:schemeClr val="tx1"/>
                </a:solidFill>
              </a:rPr>
              <a:t>1 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3 </a:t>
            </a:r>
            <a:r>
              <a:rPr lang="en-US" b="1" dirty="0" smtClean="0">
                <a:solidFill>
                  <a:schemeClr val="tx1"/>
                </a:solidFill>
              </a:rPr>
              <a:t>, 5 </a:t>
            </a:r>
            <a:r>
              <a:rPr lang="en-US" b="1" dirty="0">
                <a:solidFill>
                  <a:schemeClr val="tx1"/>
                </a:solidFill>
              </a:rPr>
              <a:t>,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7 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9 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11 </a:t>
            </a:r>
            <a:r>
              <a:rPr lang="en-US" b="1" dirty="0" smtClean="0">
                <a:solidFill>
                  <a:schemeClr val="tx1"/>
                </a:solidFill>
              </a:rPr>
              <a:t>,13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84216" y="4799223"/>
            <a:ext cx="1759631" cy="516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b</a:t>
            </a:r>
            <a:r>
              <a:rPr lang="en-US" b="1" dirty="0" err="1" smtClean="0"/>
              <a:t>il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</a:t>
            </a:r>
            <a:r>
              <a:rPr lang="en-US" b="1" dirty="0" err="1">
                <a:sym typeface="Wingdings" panose="05000000000000000000" pitchFamily="2" charset="2"/>
              </a:rPr>
              <a:t>b</a:t>
            </a:r>
            <a:r>
              <a:rPr lang="en-US" b="1" dirty="0" err="1" smtClean="0"/>
              <a:t>il</a:t>
            </a:r>
            <a:r>
              <a:rPr lang="en-US" b="1" dirty="0" smtClean="0"/>
              <a:t> + 2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663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0" grpId="0" animBg="1"/>
      <p:bldP spid="53" grpId="0" animBg="1"/>
      <p:bldP spid="60" grpId="0" animBg="1"/>
      <p:bldP spid="65" grpId="0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96124"/>
          </a:xfrm>
        </p:spPr>
        <p:txBody>
          <a:bodyPr>
            <a:normAutofit/>
          </a:bodyPr>
          <a:lstStyle/>
          <a:p>
            <a:r>
              <a:rPr lang="en-US" sz="2800" dirty="0"/>
              <a:t>b.  </a:t>
            </a:r>
            <a:r>
              <a:rPr lang="en-US" sz="2800" dirty="0" smtClean="0"/>
              <a:t> </a:t>
            </a:r>
            <a:r>
              <a:rPr lang="en-US" sz="2800" dirty="0"/>
              <a:t>0.1 </a:t>
            </a:r>
            <a:r>
              <a:rPr lang="en-US" sz="2800" dirty="0" smtClean="0"/>
              <a:t>, </a:t>
            </a:r>
            <a:r>
              <a:rPr lang="en-US" sz="2800" dirty="0"/>
              <a:t>0.02 </a:t>
            </a:r>
            <a:r>
              <a:rPr lang="en-US" sz="2800" dirty="0" smtClean="0"/>
              <a:t> ,  </a:t>
            </a:r>
            <a:r>
              <a:rPr lang="en-US" sz="2800" dirty="0"/>
              <a:t>0.003 </a:t>
            </a:r>
            <a:r>
              <a:rPr lang="en-US" sz="2800" dirty="0" smtClean="0"/>
              <a:t>, </a:t>
            </a:r>
            <a:r>
              <a:rPr lang="en-US" sz="2800" dirty="0"/>
              <a:t>0.0004 </a:t>
            </a:r>
            <a:r>
              <a:rPr lang="en-US" sz="2800" dirty="0" smtClean="0"/>
              <a:t>, 0.00005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061884"/>
            <a:ext cx="9464185" cy="5118253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2800" dirty="0"/>
              <a:t>b.  </a:t>
            </a:r>
            <a:r>
              <a:rPr lang="en-US" sz="2800" dirty="0" smtClean="0"/>
              <a:t> 0.1 </a:t>
            </a:r>
            <a:r>
              <a:rPr lang="en-US" sz="2800" dirty="0"/>
              <a:t>,</a:t>
            </a:r>
            <a:r>
              <a:rPr lang="en-US" sz="2800" dirty="0" smtClean="0"/>
              <a:t> </a:t>
            </a:r>
            <a:r>
              <a:rPr lang="en-US" sz="2800" dirty="0"/>
              <a:t>0.02 </a:t>
            </a:r>
            <a:r>
              <a:rPr lang="en-US" sz="2800" dirty="0" smtClean="0"/>
              <a:t>, </a:t>
            </a:r>
            <a:r>
              <a:rPr lang="en-US" sz="2800" dirty="0"/>
              <a:t>0.003 </a:t>
            </a:r>
            <a:r>
              <a:rPr lang="en-US" sz="2800" dirty="0" smtClean="0"/>
              <a:t>, </a:t>
            </a:r>
            <a:r>
              <a:rPr lang="en-US" sz="2800" dirty="0"/>
              <a:t>0.0004 </a:t>
            </a:r>
            <a:r>
              <a:rPr lang="en-US" sz="2800" dirty="0" smtClean="0"/>
              <a:t>, 0.00005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            n/10</a:t>
            </a:r>
            <a:r>
              <a:rPr lang="en-US" sz="2400" baseline="30000" dirty="0" smtClean="0">
                <a:solidFill>
                  <a:srgbClr val="0070C0"/>
                </a:solidFill>
              </a:rPr>
              <a:t>n      </a:t>
            </a:r>
            <a:r>
              <a:rPr lang="en-US" sz="2400" dirty="0" smtClean="0">
                <a:solidFill>
                  <a:srgbClr val="0070C0"/>
                </a:solidFill>
              </a:rPr>
              <a:t>n/10</a:t>
            </a:r>
            <a:r>
              <a:rPr lang="en-US" sz="2400" baseline="30000" dirty="0" smtClean="0">
                <a:solidFill>
                  <a:srgbClr val="0070C0"/>
                </a:solidFill>
              </a:rPr>
              <a:t>n    </a:t>
            </a:r>
            <a:r>
              <a:rPr lang="en-US" sz="2400" dirty="0" smtClean="0">
                <a:solidFill>
                  <a:srgbClr val="0070C0"/>
                </a:solidFill>
              </a:rPr>
              <a:t>  n/10</a:t>
            </a:r>
            <a:r>
              <a:rPr lang="en-US" sz="2400" baseline="30000" dirty="0" smtClean="0">
                <a:solidFill>
                  <a:srgbClr val="0070C0"/>
                </a:solidFill>
              </a:rPr>
              <a:t>n    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   n/10</a:t>
            </a:r>
            <a:r>
              <a:rPr lang="en-US" sz="2400" baseline="30000" dirty="0" smtClean="0">
                <a:solidFill>
                  <a:srgbClr val="0070C0"/>
                </a:solidFill>
              </a:rPr>
              <a:t>n </a:t>
            </a:r>
            <a:endParaRPr lang="en-US" sz="2400" baseline="30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aseline="30000" dirty="0"/>
          </a:p>
          <a:p>
            <a:pPr marL="0" indent="0">
              <a:buNone/>
            </a:pPr>
            <a:r>
              <a:rPr lang="en-US" sz="2000" dirty="0" smtClean="0"/>
              <a:t>          </a:t>
            </a:r>
            <a:r>
              <a:rPr lang="en-US" sz="2000" err="1" smtClean="0"/>
              <a:t>Mengulang</a:t>
            </a:r>
            <a:r>
              <a:rPr lang="en-US" sz="2000" smtClean="0"/>
              <a:t> </a:t>
            </a:r>
            <a:r>
              <a:rPr lang="en-US" sz="2000" smtClean="0"/>
              <a:t> menampilkan nilai </a:t>
            </a:r>
            <a:r>
              <a:rPr lang="en-US" sz="2000" dirty="0">
                <a:solidFill>
                  <a:srgbClr val="0070C0"/>
                </a:solidFill>
              </a:rPr>
              <a:t>n/10</a:t>
            </a:r>
            <a:r>
              <a:rPr lang="en-US" sz="2000" baseline="30000" dirty="0">
                <a:solidFill>
                  <a:srgbClr val="0070C0"/>
                </a:solidFill>
              </a:rPr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</a:t>
            </a:r>
            <a:r>
              <a:rPr lang="en-US" sz="2000" err="1" smtClean="0"/>
              <a:t>ke</a:t>
            </a:r>
            <a:r>
              <a:rPr lang="en-US" sz="2000" smtClean="0"/>
              <a:t> </a:t>
            </a:r>
            <a:r>
              <a:rPr lang="en-US" sz="2000" smtClean="0"/>
              <a:t>n dalam </a:t>
            </a:r>
            <a:r>
              <a:rPr lang="en-US" sz="2000" err="1" smtClean="0"/>
              <a:t>deret</a:t>
            </a:r>
            <a:r>
              <a:rPr lang="en-US" sz="2000" smtClean="0"/>
              <a:t> </a:t>
            </a:r>
            <a:r>
              <a:rPr lang="en-US" sz="2000" smtClean="0"/>
              <a:t> bilangan</a:t>
            </a:r>
            <a:endParaRPr lang="en-US" sz="2000" baseline="30000" dirty="0"/>
          </a:p>
        </p:txBody>
      </p:sp>
      <p:sp>
        <p:nvSpPr>
          <p:cNvPr id="5" name="Curved Up Arrow 4"/>
          <p:cNvSpPr/>
          <p:nvPr/>
        </p:nvSpPr>
        <p:spPr>
          <a:xfrm>
            <a:off x="2297969" y="1905987"/>
            <a:ext cx="884420" cy="26982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urved Up Arrow 5"/>
          <p:cNvSpPr/>
          <p:nvPr/>
        </p:nvSpPr>
        <p:spPr>
          <a:xfrm>
            <a:off x="3228858" y="1926032"/>
            <a:ext cx="1004342" cy="26982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Up Arrow 6"/>
          <p:cNvSpPr/>
          <p:nvPr/>
        </p:nvSpPr>
        <p:spPr>
          <a:xfrm>
            <a:off x="4474679" y="1964551"/>
            <a:ext cx="989351" cy="26982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261872" y="3102964"/>
            <a:ext cx="701839" cy="389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rved Up Arrow 8"/>
          <p:cNvSpPr/>
          <p:nvPr/>
        </p:nvSpPr>
        <p:spPr>
          <a:xfrm>
            <a:off x="5705510" y="1964551"/>
            <a:ext cx="989351" cy="26982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92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86" y="0"/>
            <a:ext cx="10833316" cy="660227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Flowchart</a:t>
            </a:r>
            <a:endParaRPr lang="en-US" sz="2400" b="1" dirty="0"/>
          </a:p>
        </p:txBody>
      </p:sp>
      <p:sp>
        <p:nvSpPr>
          <p:cNvPr id="4" name="Oval 3"/>
          <p:cNvSpPr/>
          <p:nvPr/>
        </p:nvSpPr>
        <p:spPr>
          <a:xfrm>
            <a:off x="1672864" y="573438"/>
            <a:ext cx="1311640" cy="7227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Mulai</a:t>
            </a:r>
            <a:endParaRPr lang="en-US" b="1" dirty="0"/>
          </a:p>
        </p:txBody>
      </p:sp>
      <p:sp>
        <p:nvSpPr>
          <p:cNvPr id="5" name="Parallelogram 4"/>
          <p:cNvSpPr/>
          <p:nvPr/>
        </p:nvSpPr>
        <p:spPr>
          <a:xfrm>
            <a:off x="1420317" y="1821111"/>
            <a:ext cx="1828800" cy="71952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 </a:t>
            </a:r>
            <a:r>
              <a:rPr lang="en-US" sz="2000" dirty="0" smtClean="0">
                <a:sym typeface="Wingdings" panose="05000000000000000000" pitchFamily="2" charset="2"/>
              </a:rPr>
              <a:t> </a:t>
            </a:r>
            <a:r>
              <a:rPr lang="en-US" sz="2000" dirty="0" smtClean="0"/>
              <a:t>0</a:t>
            </a:r>
          </a:p>
          <a:p>
            <a:pPr algn="ctr"/>
            <a:r>
              <a:rPr lang="en-US" sz="2000" dirty="0"/>
              <a:t>n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</a:t>
            </a:r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6" name="Diamond 5"/>
          <p:cNvSpPr/>
          <p:nvPr/>
        </p:nvSpPr>
        <p:spPr>
          <a:xfrm>
            <a:off x="1221696" y="2938071"/>
            <a:ext cx="2226042" cy="130414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n</a:t>
            </a:r>
            <a:r>
              <a:rPr lang="en-US" sz="2000" b="1" dirty="0" smtClean="0"/>
              <a:t> &lt;= 5?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1304143" y="4974159"/>
            <a:ext cx="2076139" cy="749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H= n/10</a:t>
            </a:r>
            <a:r>
              <a:rPr lang="en-US" sz="2000" b="1" baseline="30000" dirty="0" smtClean="0"/>
              <a:t>n</a:t>
            </a:r>
            <a:endParaRPr lang="en-US" sz="2000" b="1" baseline="30000" dirty="0"/>
          </a:p>
        </p:txBody>
      </p:sp>
      <p:sp>
        <p:nvSpPr>
          <p:cNvPr id="8" name="Parallelogram 7"/>
          <p:cNvSpPr/>
          <p:nvPr/>
        </p:nvSpPr>
        <p:spPr>
          <a:xfrm>
            <a:off x="4333880" y="4974158"/>
            <a:ext cx="1711323" cy="74950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Cetak</a:t>
            </a:r>
            <a:r>
              <a:rPr lang="en-US" sz="2000" b="1" dirty="0" smtClean="0"/>
              <a:t> H</a:t>
            </a:r>
            <a:endParaRPr lang="en-US" sz="2000" b="1" dirty="0"/>
          </a:p>
        </p:txBody>
      </p:sp>
      <p:sp>
        <p:nvSpPr>
          <p:cNvPr id="9" name="Oval 8"/>
          <p:cNvSpPr/>
          <p:nvPr/>
        </p:nvSpPr>
        <p:spPr>
          <a:xfrm>
            <a:off x="4755031" y="3263184"/>
            <a:ext cx="1492616" cy="5996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Selesai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6745472" y="5026625"/>
            <a:ext cx="1618937" cy="644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</a:t>
            </a:r>
            <a:r>
              <a:rPr lang="en-US" sz="2000" dirty="0">
                <a:sym typeface="Wingdings" panose="05000000000000000000" pitchFamily="2" charset="2"/>
              </a:rPr>
              <a:t> </a:t>
            </a:r>
            <a:r>
              <a:rPr lang="en-US" sz="2000" b="1" dirty="0" smtClean="0"/>
              <a:t> n+1</a:t>
            </a:r>
            <a:endParaRPr lang="en-US" sz="2000" b="1" dirty="0"/>
          </a:p>
        </p:txBody>
      </p:sp>
      <p:cxnSp>
        <p:nvCxnSpPr>
          <p:cNvPr id="12" name="Straight Arrow Connector 11"/>
          <p:cNvCxnSpPr>
            <a:stCxn id="4" idx="4"/>
            <a:endCxn id="5" idx="0"/>
          </p:cNvCxnSpPr>
          <p:nvPr/>
        </p:nvCxnSpPr>
        <p:spPr>
          <a:xfrm>
            <a:off x="2328684" y="1296204"/>
            <a:ext cx="6033" cy="52490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4"/>
          </p:cNvCxnSpPr>
          <p:nvPr/>
        </p:nvCxnSpPr>
        <p:spPr>
          <a:xfrm>
            <a:off x="2334717" y="2540639"/>
            <a:ext cx="7496" cy="4220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  <a:endCxn id="9" idx="2"/>
          </p:cNvCxnSpPr>
          <p:nvPr/>
        </p:nvCxnSpPr>
        <p:spPr>
          <a:xfrm flipV="1">
            <a:off x="3447738" y="3562987"/>
            <a:ext cx="1307293" cy="271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2"/>
            <a:endCxn id="7" idx="0"/>
          </p:cNvCxnSpPr>
          <p:nvPr/>
        </p:nvCxnSpPr>
        <p:spPr>
          <a:xfrm>
            <a:off x="2334717" y="4242215"/>
            <a:ext cx="7496" cy="7319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3"/>
            <a:endCxn id="8" idx="5"/>
          </p:cNvCxnSpPr>
          <p:nvPr/>
        </p:nvCxnSpPr>
        <p:spPr>
          <a:xfrm flipV="1">
            <a:off x="3380282" y="5348913"/>
            <a:ext cx="1047287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2"/>
            <a:endCxn id="10" idx="1"/>
          </p:cNvCxnSpPr>
          <p:nvPr/>
        </p:nvCxnSpPr>
        <p:spPr>
          <a:xfrm>
            <a:off x="5951514" y="5348913"/>
            <a:ext cx="79395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0" idx="2"/>
            <a:endCxn id="6" idx="1"/>
          </p:cNvCxnSpPr>
          <p:nvPr/>
        </p:nvCxnSpPr>
        <p:spPr>
          <a:xfrm rot="5400000" flipH="1">
            <a:off x="3347789" y="1464051"/>
            <a:ext cx="2081059" cy="6333245"/>
          </a:xfrm>
          <a:prstGeom prst="bentConnector4">
            <a:avLst>
              <a:gd name="adj1" fmla="val -36306"/>
              <a:gd name="adj2" fmla="val 10361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642102" y="3084163"/>
            <a:ext cx="960895" cy="34096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70299" y="4294403"/>
            <a:ext cx="1042010" cy="454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333880" y="341328"/>
            <a:ext cx="6229487" cy="818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 H = </a:t>
            </a:r>
            <a:r>
              <a:rPr lang="en-US" sz="2400" b="1" dirty="0" smtClean="0">
                <a:solidFill>
                  <a:schemeClr val="tx1"/>
                </a:solidFill>
              </a:rPr>
              <a:t> 0.1 , 0.02 ,  0.003 ,  0.0004 , 0.00005 </a:t>
            </a:r>
          </a:p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7342496" y="5186149"/>
            <a:ext cx="212445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47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9" grpId="0" animBg="1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58356"/>
          </a:xfrm>
        </p:spPr>
        <p:txBody>
          <a:bodyPr>
            <a:normAutofit/>
          </a:bodyPr>
          <a:lstStyle/>
          <a:p>
            <a:r>
              <a:rPr lang="en-US" sz="2800" dirty="0"/>
              <a:t>c. </a:t>
            </a:r>
            <a:r>
              <a:rPr lang="en-US" sz="2800" dirty="0" smtClean="0"/>
              <a:t> </a:t>
            </a:r>
            <a:r>
              <a:rPr lang="en-US" sz="2800" dirty="0"/>
              <a:t>1 </a:t>
            </a:r>
            <a:r>
              <a:rPr lang="en-US" sz="2800" dirty="0" smtClean="0"/>
              <a:t>,</a:t>
            </a:r>
            <a:r>
              <a:rPr lang="mr-IN" sz="2800" dirty="0" smtClean="0"/>
              <a:t>–</a:t>
            </a:r>
            <a:r>
              <a:rPr lang="en-US" sz="2800" dirty="0" smtClean="0"/>
              <a:t> </a:t>
            </a:r>
            <a:r>
              <a:rPr lang="en-US" sz="2800" dirty="0"/>
              <a:t>2 </a:t>
            </a:r>
            <a:r>
              <a:rPr lang="en-US" sz="2800" dirty="0" smtClean="0"/>
              <a:t>, </a:t>
            </a:r>
            <a:r>
              <a:rPr lang="en-US" sz="2800" dirty="0"/>
              <a:t>3 </a:t>
            </a:r>
            <a:r>
              <a:rPr lang="en-US" sz="2800" dirty="0" smtClean="0"/>
              <a:t>,</a:t>
            </a:r>
            <a:r>
              <a:rPr lang="mr-IN" sz="2800" dirty="0" smtClean="0"/>
              <a:t>–</a:t>
            </a:r>
            <a:r>
              <a:rPr lang="en-US" sz="2800" dirty="0" smtClean="0"/>
              <a:t> </a:t>
            </a:r>
            <a:r>
              <a:rPr lang="en-US" sz="2800" dirty="0"/>
              <a:t>4 </a:t>
            </a:r>
            <a:r>
              <a:rPr lang="en-US" sz="2800" dirty="0" smtClean="0"/>
              <a:t>, 5 , -</a:t>
            </a:r>
            <a:r>
              <a:rPr lang="en-US" sz="2800" dirty="0"/>
              <a:t>6 </a:t>
            </a:r>
            <a:r>
              <a:rPr lang="en-US" sz="2800" dirty="0" smtClean="0"/>
              <a:t>, 7,-8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618938"/>
            <a:ext cx="8595360" cy="456119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 </a:t>
            </a:r>
            <a:r>
              <a:rPr lang="en-US" sz="3200" dirty="0"/>
              <a:t> </a:t>
            </a:r>
            <a:r>
              <a:rPr lang="en-US" sz="3200" dirty="0" smtClean="0"/>
              <a:t> -2 </a:t>
            </a:r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en-US" sz="3200" dirty="0"/>
              <a:t>3  </a:t>
            </a:r>
            <a:r>
              <a:rPr lang="en-US" sz="3200" dirty="0" smtClean="0"/>
              <a:t>  -4 </a:t>
            </a:r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en-US" sz="3200" dirty="0"/>
              <a:t>5 </a:t>
            </a:r>
            <a:r>
              <a:rPr lang="mr-IN" sz="3200" dirty="0" smtClean="0"/>
              <a:t> </a:t>
            </a:r>
            <a:r>
              <a:rPr lang="en-US" sz="3200" dirty="0" smtClean="0"/>
              <a:t>-6   7 ,-8</a:t>
            </a:r>
          </a:p>
          <a:p>
            <a:r>
              <a:rPr lang="en-US" sz="2800" dirty="0" smtClean="0"/>
              <a:t>   </a:t>
            </a:r>
          </a:p>
          <a:p>
            <a:pPr marL="0" indent="0" algn="just">
              <a:buNone/>
            </a:pPr>
            <a:r>
              <a:rPr lang="en-US" sz="2800" dirty="0" smtClean="0"/>
              <a:t>             </a:t>
            </a:r>
            <a:r>
              <a:rPr lang="en-US" sz="2800" dirty="0" err="1" smtClean="0"/>
              <a:t>Operasi</a:t>
            </a:r>
            <a:r>
              <a:rPr lang="en-US" sz="2800" dirty="0"/>
              <a:t> </a:t>
            </a:r>
            <a:r>
              <a:rPr lang="en-US" sz="2800" dirty="0" err="1" smtClean="0"/>
              <a:t>menaikkan</a:t>
            </a:r>
            <a:r>
              <a:rPr lang="en-US" sz="2800" dirty="0" smtClean="0"/>
              <a:t> +1 </a:t>
            </a:r>
            <a:r>
              <a:rPr lang="en-US" sz="2800" dirty="0" err="1" smtClean="0"/>
              <a:t>disetiap</a:t>
            </a:r>
            <a:r>
              <a:rPr lang="en-US" sz="2800" dirty="0" smtClean="0"/>
              <a:t> </a:t>
            </a:r>
            <a:r>
              <a:rPr lang="en-US" sz="2800" dirty="0" err="1" smtClean="0"/>
              <a:t>perulangan</a:t>
            </a:r>
            <a:r>
              <a:rPr lang="en-US" sz="2800" dirty="0" smtClean="0"/>
              <a:t>,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dikalikan</a:t>
            </a:r>
            <a:r>
              <a:rPr lang="en-US" sz="2800" dirty="0" smtClean="0"/>
              <a:t> -1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perulangan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menemukan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genap</a:t>
            </a:r>
            <a:r>
              <a:rPr lang="en-US" sz="2800" dirty="0" smtClean="0"/>
              <a:t> </a:t>
            </a:r>
            <a:endParaRPr lang="en-US" sz="2400" dirty="0"/>
          </a:p>
        </p:txBody>
      </p:sp>
      <p:sp>
        <p:nvSpPr>
          <p:cNvPr id="4" name="Curved Up Arrow 3"/>
          <p:cNvSpPr/>
          <p:nvPr/>
        </p:nvSpPr>
        <p:spPr>
          <a:xfrm>
            <a:off x="1669039" y="2068645"/>
            <a:ext cx="719528" cy="23984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Up Arrow 4"/>
          <p:cNvSpPr/>
          <p:nvPr/>
        </p:nvSpPr>
        <p:spPr>
          <a:xfrm>
            <a:off x="2353266" y="2070659"/>
            <a:ext cx="764497" cy="2398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urved Up Arrow 5"/>
          <p:cNvSpPr/>
          <p:nvPr/>
        </p:nvSpPr>
        <p:spPr>
          <a:xfrm>
            <a:off x="3120197" y="2074687"/>
            <a:ext cx="719528" cy="2398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Up Arrow 6"/>
          <p:cNvSpPr/>
          <p:nvPr/>
        </p:nvSpPr>
        <p:spPr>
          <a:xfrm>
            <a:off x="3810334" y="2068641"/>
            <a:ext cx="719528" cy="2398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>
            <a:off x="4529862" y="2068643"/>
            <a:ext cx="659567" cy="23984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Up Arrow 8"/>
          <p:cNvSpPr/>
          <p:nvPr/>
        </p:nvSpPr>
        <p:spPr>
          <a:xfrm>
            <a:off x="5176418" y="2089219"/>
            <a:ext cx="693895" cy="23984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528998" y="2972564"/>
            <a:ext cx="839449" cy="3747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rved Up Arrow 10"/>
          <p:cNvSpPr/>
          <p:nvPr/>
        </p:nvSpPr>
        <p:spPr>
          <a:xfrm>
            <a:off x="5870313" y="2089219"/>
            <a:ext cx="693895" cy="23984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1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956" y="-439446"/>
            <a:ext cx="10647336" cy="6323307"/>
          </a:xfrm>
        </p:spPr>
        <p:txBody>
          <a:bodyPr>
            <a:normAutofit/>
          </a:bodyPr>
          <a:lstStyle/>
          <a:p>
            <a:endParaRPr lang="en-US" sz="2000" b="1" dirty="0"/>
          </a:p>
          <a:p>
            <a:r>
              <a:rPr lang="en-US" sz="2000" b="1" dirty="0" smtClean="0"/>
              <a:t>Flowchart</a:t>
            </a:r>
            <a:endParaRPr lang="en-US" sz="2000" b="1" dirty="0"/>
          </a:p>
        </p:txBody>
      </p:sp>
      <p:sp>
        <p:nvSpPr>
          <p:cNvPr id="4" name="Oval 3"/>
          <p:cNvSpPr/>
          <p:nvPr/>
        </p:nvSpPr>
        <p:spPr>
          <a:xfrm>
            <a:off x="344837" y="752151"/>
            <a:ext cx="1348351" cy="650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Mulai</a:t>
            </a:r>
            <a:endParaRPr lang="en-US" sz="2000" b="1" dirty="0"/>
          </a:p>
        </p:txBody>
      </p:sp>
      <p:sp>
        <p:nvSpPr>
          <p:cNvPr id="5" name="Parallelogram 4"/>
          <p:cNvSpPr/>
          <p:nvPr/>
        </p:nvSpPr>
        <p:spPr>
          <a:xfrm>
            <a:off x="2127023" y="793794"/>
            <a:ext cx="1852046" cy="541476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 N </a:t>
            </a:r>
            <a:r>
              <a:rPr lang="en-US" sz="2000" b="1" dirty="0" smtClean="0">
                <a:sym typeface="Wingdings" panose="05000000000000000000" pitchFamily="2" charset="2"/>
              </a:rPr>
              <a:t>1</a:t>
            </a:r>
            <a:endParaRPr lang="en-US" sz="2000" b="1" dirty="0"/>
          </a:p>
        </p:txBody>
      </p:sp>
      <p:sp>
        <p:nvSpPr>
          <p:cNvPr id="6" name="Diamond 5"/>
          <p:cNvSpPr/>
          <p:nvPr/>
        </p:nvSpPr>
        <p:spPr>
          <a:xfrm>
            <a:off x="3749617" y="1809423"/>
            <a:ext cx="2681205" cy="1077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N</a:t>
            </a:r>
            <a:r>
              <a:rPr lang="en-US" sz="2000" b="1" dirty="0" smtClean="0"/>
              <a:t>&lt;= 8 ?</a:t>
            </a:r>
            <a:endParaRPr lang="en-US" sz="2000" b="1" dirty="0"/>
          </a:p>
        </p:txBody>
      </p:sp>
      <p:sp>
        <p:nvSpPr>
          <p:cNvPr id="7" name="Diamond 6"/>
          <p:cNvSpPr/>
          <p:nvPr/>
        </p:nvSpPr>
        <p:spPr>
          <a:xfrm>
            <a:off x="3749616" y="3188298"/>
            <a:ext cx="2681206" cy="129845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 % 2 =0 ?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7670206" y="3481787"/>
            <a:ext cx="1562421" cy="7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smtClean="0"/>
              <a:t>H </a:t>
            </a:r>
            <a:r>
              <a:rPr lang="en-US" b="1" dirty="0" smtClean="0">
                <a:sym typeface="Wingdings" panose="05000000000000000000" pitchFamily="2" charset="2"/>
              </a:rPr>
              <a:t> N *(-1)</a:t>
            </a:r>
            <a:endParaRPr lang="en-US" b="1" dirty="0"/>
          </a:p>
        </p:txBody>
      </p:sp>
      <p:sp>
        <p:nvSpPr>
          <p:cNvPr id="9" name="Parallelogram 8"/>
          <p:cNvSpPr/>
          <p:nvPr/>
        </p:nvSpPr>
        <p:spPr>
          <a:xfrm>
            <a:off x="7552894" y="4832406"/>
            <a:ext cx="1698035" cy="707747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Cetak</a:t>
            </a:r>
            <a:r>
              <a:rPr lang="en-US" b="1" dirty="0" smtClean="0"/>
              <a:t> H 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040156" y="4883895"/>
            <a:ext cx="1952787" cy="627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 </a:t>
            </a:r>
            <a:r>
              <a:rPr lang="en-US" b="1" dirty="0" smtClean="0">
                <a:sym typeface="Wingdings" panose="05000000000000000000" pitchFamily="2" charset="2"/>
              </a:rPr>
              <a:t> N 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7674564" y="2014776"/>
            <a:ext cx="1553706" cy="6664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Selesai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7776274" y="5993480"/>
            <a:ext cx="1387099" cy="507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N</a:t>
            </a:r>
            <a:r>
              <a:rPr lang="en-US" b="1" dirty="0" smtClean="0"/>
              <a:t> = N +1</a:t>
            </a:r>
            <a:endParaRPr lang="en-US" b="1" dirty="0"/>
          </a:p>
        </p:txBody>
      </p:sp>
      <p:cxnSp>
        <p:nvCxnSpPr>
          <p:cNvPr id="21" name="Straight Arrow Connector 20"/>
          <p:cNvCxnSpPr>
            <a:stCxn id="6" idx="2"/>
            <a:endCxn id="7" idx="0"/>
          </p:cNvCxnSpPr>
          <p:nvPr/>
        </p:nvCxnSpPr>
        <p:spPr>
          <a:xfrm flipH="1">
            <a:off x="5090219" y="2886555"/>
            <a:ext cx="1" cy="3017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2"/>
          </p:cNvCxnSpPr>
          <p:nvPr/>
        </p:nvCxnSpPr>
        <p:spPr>
          <a:xfrm>
            <a:off x="5090219" y="4486756"/>
            <a:ext cx="1" cy="3835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026145" y="5197735"/>
            <a:ext cx="1648419" cy="114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8" idx="1"/>
          </p:cNvCxnSpPr>
          <p:nvPr/>
        </p:nvCxnSpPr>
        <p:spPr>
          <a:xfrm>
            <a:off x="6430822" y="3837527"/>
            <a:ext cx="123938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8439302" y="5511576"/>
            <a:ext cx="0" cy="481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8" idx="2"/>
          </p:cNvCxnSpPr>
          <p:nvPr/>
        </p:nvCxnSpPr>
        <p:spPr>
          <a:xfrm>
            <a:off x="8451417" y="4193267"/>
            <a:ext cx="0" cy="62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Elbow Connector 63"/>
          <p:cNvCxnSpPr/>
          <p:nvPr/>
        </p:nvCxnSpPr>
        <p:spPr>
          <a:xfrm rot="5400000">
            <a:off x="9576258" y="5007643"/>
            <a:ext cx="127376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4" idx="6"/>
            <a:endCxn id="5" idx="5"/>
          </p:cNvCxnSpPr>
          <p:nvPr/>
        </p:nvCxnSpPr>
        <p:spPr>
          <a:xfrm flipV="1">
            <a:off x="1693188" y="1064532"/>
            <a:ext cx="501520" cy="130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5" idx="2"/>
            <a:endCxn id="6" idx="0"/>
          </p:cNvCxnSpPr>
          <p:nvPr/>
        </p:nvCxnSpPr>
        <p:spPr>
          <a:xfrm>
            <a:off x="3911385" y="1064532"/>
            <a:ext cx="1178835" cy="744891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0" name="Elbow Connector 129"/>
          <p:cNvCxnSpPr>
            <a:stCxn id="12" idx="2"/>
            <a:endCxn id="6" idx="1"/>
          </p:cNvCxnSpPr>
          <p:nvPr/>
        </p:nvCxnSpPr>
        <p:spPr>
          <a:xfrm rot="5400000" flipH="1">
            <a:off x="4033028" y="2064579"/>
            <a:ext cx="4153386" cy="4720207"/>
          </a:xfrm>
          <a:prstGeom prst="bentConnector4">
            <a:avLst>
              <a:gd name="adj1" fmla="val -5504"/>
              <a:gd name="adj2" fmla="val 104843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6" idx="3"/>
            <a:endCxn id="11" idx="2"/>
          </p:cNvCxnSpPr>
          <p:nvPr/>
        </p:nvCxnSpPr>
        <p:spPr>
          <a:xfrm>
            <a:off x="6430822" y="2347989"/>
            <a:ext cx="1243742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5873858" y="340963"/>
            <a:ext cx="5191932" cy="452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sz="2000" b="1" dirty="0" smtClean="0">
                <a:solidFill>
                  <a:schemeClr val="tx1"/>
                </a:solidFill>
              </a:rPr>
              <a:t>H = </a:t>
            </a:r>
            <a:r>
              <a:rPr lang="en-US" sz="2000" b="1" dirty="0">
                <a:solidFill>
                  <a:schemeClr val="tx1"/>
                </a:solidFill>
              </a:rPr>
              <a:t>1 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mr-IN" sz="2000" b="1" dirty="0" smtClean="0">
                <a:solidFill>
                  <a:schemeClr val="tx1"/>
                </a:solidFill>
              </a:rPr>
              <a:t>–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2 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>
                <a:solidFill>
                  <a:schemeClr val="tx1"/>
                </a:solidFill>
              </a:rPr>
              <a:t>3 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mr-IN" sz="2000" b="1" dirty="0" smtClean="0">
                <a:solidFill>
                  <a:schemeClr val="tx1"/>
                </a:solidFill>
              </a:rPr>
              <a:t>–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4 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>
                <a:solidFill>
                  <a:schemeClr val="tx1"/>
                </a:solidFill>
              </a:rPr>
              <a:t>5 </a:t>
            </a:r>
            <a:r>
              <a:rPr lang="en-US" sz="2000" b="1" dirty="0" smtClean="0">
                <a:solidFill>
                  <a:schemeClr val="tx1"/>
                </a:solidFill>
              </a:rPr>
              <a:t>,</a:t>
            </a:r>
            <a:r>
              <a:rPr lang="mr-IN" sz="2000" b="1" dirty="0" smtClean="0">
                <a:solidFill>
                  <a:schemeClr val="tx1"/>
                </a:solidFill>
              </a:rPr>
              <a:t>– </a:t>
            </a:r>
            <a:r>
              <a:rPr lang="en-US" sz="2000" b="1" dirty="0" smtClean="0">
                <a:solidFill>
                  <a:schemeClr val="tx1"/>
                </a:solidFill>
              </a:rPr>
              <a:t>6 </a:t>
            </a:r>
            <a:r>
              <a:rPr lang="en-US" sz="2000" b="1" dirty="0">
                <a:solidFill>
                  <a:schemeClr val="tx1"/>
                </a:solidFill>
              </a:rPr>
              <a:t>,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7 </a:t>
            </a:r>
            <a:r>
              <a:rPr lang="en-US" sz="2000" b="1" dirty="0" smtClean="0">
                <a:solidFill>
                  <a:schemeClr val="tx1"/>
                </a:solidFill>
              </a:rPr>
              <a:t>, -8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6430822" y="1809423"/>
            <a:ext cx="1243742" cy="32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5280021" y="2900117"/>
            <a:ext cx="712922" cy="301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6589201" y="3561097"/>
            <a:ext cx="636405" cy="219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5265550" y="4465602"/>
            <a:ext cx="1114903" cy="3299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11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3" grpId="0"/>
      <p:bldP spid="144" grpId="0"/>
      <p:bldP spid="145" grpId="0"/>
      <p:bldP spid="1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0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5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Perulangan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b="1" dirty="0" err="1" smtClean="0"/>
              <a:t>dijalankan</a:t>
            </a:r>
            <a:r>
              <a:rPr lang="en-US" b="1" dirty="0" smtClean="0"/>
              <a:t> </a:t>
            </a:r>
            <a:r>
              <a:rPr lang="en-US" b="1" dirty="0" err="1" smtClean="0"/>
              <a:t>beberapa</a:t>
            </a:r>
            <a:r>
              <a:rPr lang="en-US" b="1" dirty="0" smtClean="0"/>
              <a:t> kali.</a:t>
            </a:r>
          </a:p>
          <a:p>
            <a:r>
              <a:rPr lang="en-US" dirty="0" err="1" smtClean="0"/>
              <a:t>Perulangan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esensi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Misal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 10 kali di </a:t>
            </a:r>
            <a:r>
              <a:rPr lang="en-US" dirty="0" err="1" smtClean="0"/>
              <a:t>layar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printf</a:t>
            </a:r>
            <a:r>
              <a:rPr lang="en-US" dirty="0" smtClean="0"/>
              <a:t>(”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”);</a:t>
            </a:r>
            <a:br>
              <a:rPr lang="en-US" dirty="0" smtClean="0"/>
            </a:br>
            <a:r>
              <a:rPr lang="en-US" dirty="0" err="1" smtClean="0"/>
              <a:t>printf</a:t>
            </a:r>
            <a:r>
              <a:rPr lang="en-US" dirty="0"/>
              <a:t>(”</a:t>
            </a:r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 smtClean="0"/>
              <a:t>”);</a:t>
            </a:r>
            <a:br>
              <a:rPr lang="en-US" dirty="0" smtClean="0"/>
            </a:br>
            <a:r>
              <a:rPr lang="mr-IN" dirty="0" smtClean="0"/>
              <a:t>…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printf</a:t>
            </a:r>
            <a:r>
              <a:rPr lang="en-US" dirty="0"/>
              <a:t>(”</a:t>
            </a:r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 smtClean="0"/>
              <a:t>”);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// </a:t>
            </a:r>
            <a:r>
              <a:rPr lang="en-US" dirty="0" err="1" smtClean="0"/>
              <a:t>hingga</a:t>
            </a:r>
            <a:r>
              <a:rPr lang="en-US" dirty="0" smtClean="0"/>
              <a:t> 1o kali.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59506" y="3738282"/>
            <a:ext cx="41282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perulangan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or (</a:t>
            </a:r>
            <a:r>
              <a:rPr lang="en-US" dirty="0" err="1" smtClean="0"/>
              <a:t>i</a:t>
            </a:r>
            <a:r>
              <a:rPr lang="en-US" dirty="0" smtClean="0"/>
              <a:t>=1; </a:t>
            </a:r>
            <a:r>
              <a:rPr lang="en-US" dirty="0" err="1" smtClean="0"/>
              <a:t>i</a:t>
            </a:r>
            <a:r>
              <a:rPr lang="en-US" dirty="0" smtClean="0"/>
              <a:t>&lt;=10;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  <a:br>
              <a:rPr lang="en-US" dirty="0" smtClean="0"/>
            </a:br>
            <a:r>
              <a:rPr lang="en-US" dirty="0" smtClean="0"/>
              <a:t>{</a:t>
            </a:r>
          </a:p>
          <a:p>
            <a:r>
              <a:rPr lang="en-US" dirty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 smtClean="0"/>
              <a:t>//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di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48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- </a:t>
            </a:r>
            <a:r>
              <a:rPr lang="en-US" dirty="0" err="1" smtClean="0"/>
              <a:t>Pertama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1790" y="1611060"/>
            <a:ext cx="8595360" cy="1183341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proses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/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proses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4693024" y="3281082"/>
            <a:ext cx="2326341" cy="9009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</a:t>
            </a:r>
            <a:r>
              <a:rPr lang="en-US" dirty="0" err="1" smtClean="0"/>
              <a:t>ondisi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37033" y="4773706"/>
            <a:ext cx="2224876" cy="72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proses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 flipH="1">
            <a:off x="5849471" y="4182035"/>
            <a:ext cx="6724" cy="591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5" idx="3"/>
            <a:endCxn id="4" idx="3"/>
          </p:cNvCxnSpPr>
          <p:nvPr/>
        </p:nvCxnSpPr>
        <p:spPr>
          <a:xfrm flipV="1">
            <a:off x="6961909" y="3731559"/>
            <a:ext cx="57456" cy="1405218"/>
          </a:xfrm>
          <a:prstGeom prst="bentConnector3">
            <a:avLst>
              <a:gd name="adj1" fmla="val 141062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1"/>
          </p:cNvCxnSpPr>
          <p:nvPr/>
        </p:nvCxnSpPr>
        <p:spPr>
          <a:xfrm rot="10800000" flipV="1">
            <a:off x="3469342" y="3731559"/>
            <a:ext cx="1223683" cy="21717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4" idx="0"/>
          </p:cNvCxnSpPr>
          <p:nvPr/>
        </p:nvCxnSpPr>
        <p:spPr>
          <a:xfrm>
            <a:off x="5856195" y="3012141"/>
            <a:ext cx="0" cy="268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60059" y="5903259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79141" y="2689997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49470" y="4138564"/>
            <a:ext cx="73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42193" y="3419146"/>
            <a:ext cx="122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66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- </a:t>
            </a:r>
            <a:r>
              <a:rPr lang="en-US" dirty="0" err="1" smtClean="0"/>
              <a:t>Kedua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1183341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proses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4693024" y="4531653"/>
            <a:ext cx="2326341" cy="9009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</a:t>
            </a:r>
            <a:r>
              <a:rPr lang="en-US" dirty="0" err="1" smtClean="0"/>
              <a:t>ondisi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37033" y="3273751"/>
            <a:ext cx="2224876" cy="660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proses</a:t>
            </a:r>
            <a:endParaRPr lang="en-US" dirty="0"/>
          </a:p>
        </p:txBody>
      </p:sp>
      <p:cxnSp>
        <p:nvCxnSpPr>
          <p:cNvPr id="9" name="Elbow Connector 8"/>
          <p:cNvCxnSpPr>
            <a:stCxn id="4" idx="3"/>
            <a:endCxn id="5" idx="3"/>
          </p:cNvCxnSpPr>
          <p:nvPr/>
        </p:nvCxnSpPr>
        <p:spPr>
          <a:xfrm flipH="1" flipV="1">
            <a:off x="6961909" y="3603815"/>
            <a:ext cx="57456" cy="1378315"/>
          </a:xfrm>
          <a:prstGeom prst="bentConnector3">
            <a:avLst>
              <a:gd name="adj1" fmla="val -3978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1"/>
            <a:endCxn id="16" idx="0"/>
          </p:cNvCxnSpPr>
          <p:nvPr/>
        </p:nvCxnSpPr>
        <p:spPr>
          <a:xfrm rot="10800000" flipV="1">
            <a:off x="3462618" y="4982129"/>
            <a:ext cx="1230406" cy="9211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849471" y="3004810"/>
            <a:ext cx="0" cy="268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60059" y="5903259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79141" y="2689997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234517" y="4088368"/>
            <a:ext cx="122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40970" y="4612797"/>
            <a:ext cx="73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5" idx="2"/>
            <a:endCxn id="4" idx="0"/>
          </p:cNvCxnSpPr>
          <p:nvPr/>
        </p:nvCxnSpPr>
        <p:spPr>
          <a:xfrm>
            <a:off x="5849471" y="3933879"/>
            <a:ext cx="6724" cy="597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57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(</a:t>
            </a:r>
            <a:r>
              <a:rPr lang="en-US" dirty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Buatlah</a:t>
            </a:r>
            <a:r>
              <a:rPr lang="en-US" dirty="0" smtClean="0"/>
              <a:t> flowchart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 </a:t>
            </a:r>
            <a:r>
              <a:rPr lang="en-US" dirty="0" err="1" smtClean="0"/>
              <a:t>selama</a:t>
            </a:r>
            <a:r>
              <a:rPr lang="en-US" dirty="0" smtClean="0"/>
              <a:t> 4 kali.</a:t>
            </a:r>
            <a:endParaRPr lang="en-US" dirty="0"/>
          </a:p>
        </p:txBody>
      </p:sp>
      <p:sp>
        <p:nvSpPr>
          <p:cNvPr id="6" name="Diamond 5"/>
          <p:cNvSpPr/>
          <p:nvPr/>
        </p:nvSpPr>
        <p:spPr>
          <a:xfrm>
            <a:off x="5637760" y="3021679"/>
            <a:ext cx="3022145" cy="11698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</a:t>
            </a:r>
            <a:r>
              <a:rPr lang="en-US" smtClean="0"/>
              <a:t>encacah</a:t>
            </a:r>
            <a:r>
              <a:rPr lang="en-US" dirty="0" smtClean="0"/>
              <a:t> &lt; 5</a:t>
            </a:r>
            <a:endParaRPr lang="en-US" dirty="0"/>
          </a:p>
        </p:txBody>
      </p:sp>
      <p:cxnSp>
        <p:nvCxnSpPr>
          <p:cNvPr id="7" name="Elbow Connector 6"/>
          <p:cNvCxnSpPr>
            <a:stCxn id="6" idx="2"/>
          </p:cNvCxnSpPr>
          <p:nvPr/>
        </p:nvCxnSpPr>
        <p:spPr>
          <a:xfrm flipV="1">
            <a:off x="4450640" y="3021679"/>
            <a:ext cx="2698193" cy="255458"/>
          </a:xfrm>
          <a:prstGeom prst="bentConnector4">
            <a:avLst>
              <a:gd name="adj1" fmla="val 20447"/>
              <a:gd name="adj2" fmla="val 2205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endCxn id="12" idx="0"/>
          </p:cNvCxnSpPr>
          <p:nvPr/>
        </p:nvCxnSpPr>
        <p:spPr>
          <a:xfrm rot="16200000" flipH="1">
            <a:off x="8223658" y="4042872"/>
            <a:ext cx="2320507" cy="1448013"/>
          </a:xfrm>
          <a:prstGeom prst="bentConnector3">
            <a:avLst>
              <a:gd name="adj1" fmla="val 74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44283" y="2936775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Mulai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9435565" y="5927133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6" idx="5"/>
          </p:cNvCxnSpPr>
          <p:nvPr/>
        </p:nvCxnSpPr>
        <p:spPr>
          <a:xfrm>
            <a:off x="2088988" y="3271701"/>
            <a:ext cx="445133" cy="5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659905" y="3271700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297130" y="5607225"/>
            <a:ext cx="3703405" cy="400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</a:t>
            </a:r>
            <a:r>
              <a:rPr lang="en-US" dirty="0" err="1" smtClean="0"/>
              <a:t>encacah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</a:t>
            </a:r>
            <a:r>
              <a:rPr lang="en-US" dirty="0" err="1" smtClean="0">
                <a:sym typeface="Wingdings"/>
              </a:rPr>
              <a:t>pencacah</a:t>
            </a:r>
            <a:r>
              <a:rPr lang="en-US" dirty="0" smtClean="0">
                <a:sym typeface="Wingdings"/>
              </a:rPr>
              <a:t> + 1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148831" y="4157682"/>
            <a:ext cx="2" cy="307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534121" y="2936775"/>
            <a:ext cx="1916519" cy="686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</a:t>
            </a:r>
            <a:r>
              <a:rPr lang="en-US" dirty="0" err="1" smtClean="0"/>
              <a:t>encacah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1</a:t>
            </a:r>
            <a:endParaRPr lang="en-US" dirty="0"/>
          </a:p>
        </p:txBody>
      </p:sp>
      <p:cxnSp>
        <p:nvCxnSpPr>
          <p:cNvPr id="333" name="Straight Arrow Connector 332"/>
          <p:cNvCxnSpPr>
            <a:stCxn id="4" idx="3"/>
            <a:endCxn id="18" idx="0"/>
          </p:cNvCxnSpPr>
          <p:nvPr/>
        </p:nvCxnSpPr>
        <p:spPr>
          <a:xfrm flipH="1">
            <a:off x="7148833" y="4889201"/>
            <a:ext cx="20308" cy="718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18" idx="1"/>
            <a:endCxn id="6" idx="1"/>
          </p:cNvCxnSpPr>
          <p:nvPr/>
        </p:nvCxnSpPr>
        <p:spPr>
          <a:xfrm rot="10800000" flipH="1">
            <a:off x="5297130" y="3606626"/>
            <a:ext cx="340630" cy="2200742"/>
          </a:xfrm>
          <a:prstGeom prst="bentConnector3">
            <a:avLst>
              <a:gd name="adj1" fmla="val -671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7174312" y="4095825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5136520" y="4465157"/>
            <a:ext cx="4171253" cy="42404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tampilkan</a:t>
            </a:r>
            <a:r>
              <a:rPr lang="en-US" dirty="0"/>
              <a:t> “ </a:t>
            </a:r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37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11" grpId="0" animBg="1"/>
      <p:bldP spid="12" grpId="0" animBg="1"/>
      <p:bldP spid="15" grpId="0"/>
      <p:bldP spid="18" grpId="0" animBg="1"/>
      <p:bldP spid="22" grpId="0" animBg="1"/>
      <p:bldP spid="3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153" y="1828800"/>
            <a:ext cx="9642079" cy="4351337"/>
          </a:xfrm>
        </p:spPr>
        <p:txBody>
          <a:bodyPr/>
          <a:lstStyle/>
          <a:p>
            <a:r>
              <a:rPr lang="en-US" dirty="0" err="1" smtClean="0"/>
              <a:t>Buatlah</a:t>
            </a:r>
            <a:r>
              <a:rPr lang="en-US" dirty="0" smtClean="0"/>
              <a:t> flowchart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list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</a:t>
            </a:r>
            <a:br>
              <a:rPr lang="en-US" dirty="0" smtClean="0"/>
            </a:br>
            <a:r>
              <a:rPr lang="en-US" dirty="0" smtClean="0"/>
              <a:t>4</a:t>
            </a:r>
            <a:br>
              <a:rPr lang="en-US" dirty="0" smtClean="0"/>
            </a:br>
            <a:r>
              <a:rPr lang="en-US" dirty="0" smtClean="0"/>
              <a:t>9</a:t>
            </a:r>
            <a:br>
              <a:rPr lang="en-US" dirty="0" smtClean="0"/>
            </a:br>
            <a:r>
              <a:rPr lang="en-US" dirty="0" smtClean="0"/>
              <a:t>16</a:t>
            </a:r>
            <a:br>
              <a:rPr lang="en-US" dirty="0" smtClean="0"/>
            </a:b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36</a:t>
            </a:r>
            <a:br>
              <a:rPr lang="en-US" dirty="0" smtClean="0"/>
            </a:br>
            <a:r>
              <a:rPr lang="en-US" dirty="0" smtClean="0"/>
              <a:t>49</a:t>
            </a:r>
            <a:br>
              <a:rPr lang="en-US" dirty="0" smtClean="0"/>
            </a:br>
            <a:r>
              <a:rPr lang="en-US" dirty="0" smtClean="0"/>
              <a:t>64</a:t>
            </a:r>
            <a:br>
              <a:rPr lang="en-US" dirty="0" smtClean="0"/>
            </a:br>
            <a:r>
              <a:rPr lang="en-US" dirty="0" smtClean="0"/>
              <a:t>81</a:t>
            </a:r>
            <a:br>
              <a:rPr lang="en-US" dirty="0" smtClean="0"/>
            </a:br>
            <a:r>
              <a:rPr lang="en-US" dirty="0" smtClean="0"/>
              <a:t>100</a:t>
            </a:r>
          </a:p>
        </p:txBody>
      </p:sp>
      <p:sp>
        <p:nvSpPr>
          <p:cNvPr id="6" name="Diamond 5"/>
          <p:cNvSpPr/>
          <p:nvPr/>
        </p:nvSpPr>
        <p:spPr>
          <a:xfrm>
            <a:off x="6068064" y="3021679"/>
            <a:ext cx="3022145" cy="11698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</a:t>
            </a:r>
            <a:r>
              <a:rPr lang="en-US" dirty="0" err="1" smtClean="0"/>
              <a:t>il</a:t>
            </a:r>
            <a:r>
              <a:rPr lang="en-US" dirty="0" smtClean="0"/>
              <a:t> &lt;= 10</a:t>
            </a:r>
            <a:endParaRPr lang="en-US" dirty="0"/>
          </a:p>
        </p:txBody>
      </p:sp>
      <p:cxnSp>
        <p:nvCxnSpPr>
          <p:cNvPr id="7" name="Elbow Connector 6"/>
          <p:cNvCxnSpPr>
            <a:stCxn id="6" idx="2"/>
          </p:cNvCxnSpPr>
          <p:nvPr/>
        </p:nvCxnSpPr>
        <p:spPr>
          <a:xfrm flipV="1">
            <a:off x="4880944" y="3021679"/>
            <a:ext cx="2698193" cy="255458"/>
          </a:xfrm>
          <a:prstGeom prst="bentConnector4">
            <a:avLst>
              <a:gd name="adj1" fmla="val 20447"/>
              <a:gd name="adj2" fmla="val 2205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endCxn id="12" idx="0"/>
          </p:cNvCxnSpPr>
          <p:nvPr/>
        </p:nvCxnSpPr>
        <p:spPr>
          <a:xfrm rot="16200000" flipH="1">
            <a:off x="8653962" y="4042872"/>
            <a:ext cx="2320507" cy="1448013"/>
          </a:xfrm>
          <a:prstGeom prst="bentConnector3">
            <a:avLst>
              <a:gd name="adj1" fmla="val 74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2236491" y="2944785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Mulai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9865869" y="5927133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090209" y="3271700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45143" y="6166915"/>
            <a:ext cx="3703405" cy="400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</a:t>
            </a:r>
            <a:r>
              <a:rPr lang="en-US" dirty="0" err="1" smtClean="0">
                <a:sym typeface="Wingdings"/>
              </a:rPr>
              <a:t>bil</a:t>
            </a:r>
            <a:r>
              <a:rPr lang="en-US" dirty="0" smtClean="0">
                <a:sym typeface="Wingdings"/>
              </a:rPr>
              <a:t> + 1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7579137" y="4157682"/>
            <a:ext cx="9939" cy="364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791541" y="2936775"/>
            <a:ext cx="1089403" cy="686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bil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1</a:t>
            </a:r>
            <a:endParaRPr lang="en-US" dirty="0"/>
          </a:p>
        </p:txBody>
      </p:sp>
      <p:cxnSp>
        <p:nvCxnSpPr>
          <p:cNvPr id="333" name="Straight Arrow Connector 332"/>
          <p:cNvCxnSpPr>
            <a:endCxn id="18" idx="0"/>
          </p:cNvCxnSpPr>
          <p:nvPr/>
        </p:nvCxnSpPr>
        <p:spPr>
          <a:xfrm>
            <a:off x="7589076" y="5821660"/>
            <a:ext cx="7770" cy="345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18" idx="1"/>
            <a:endCxn id="6" idx="1"/>
          </p:cNvCxnSpPr>
          <p:nvPr/>
        </p:nvCxnSpPr>
        <p:spPr>
          <a:xfrm rot="10800000" flipH="1">
            <a:off x="5745142" y="3606626"/>
            <a:ext cx="322921" cy="2760432"/>
          </a:xfrm>
          <a:prstGeom prst="bentConnector3">
            <a:avLst>
              <a:gd name="adj1" fmla="val -7079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7604616" y="4095825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386128" y="3266264"/>
            <a:ext cx="445133" cy="5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arallelogram 3"/>
          <p:cNvSpPr/>
          <p:nvPr/>
        </p:nvSpPr>
        <p:spPr>
          <a:xfrm>
            <a:off x="5997811" y="5302564"/>
            <a:ext cx="3111690" cy="545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 smtClean="0"/>
              <a:t>Tampilkan</a:t>
            </a:r>
            <a:r>
              <a:rPr lang="en-US" smtClean="0"/>
              <a:t> </a:t>
            </a:r>
            <a:r>
              <a:rPr lang="en-US"/>
              <a:t>B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94904" y="4602635"/>
            <a:ext cx="2305318" cy="413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</a:t>
            </a:r>
            <a:r>
              <a:rPr lang="en-US" smtClean="0">
                <a:sym typeface="Wingdings" panose="05000000000000000000" pitchFamily="2" charset="2"/>
              </a:rPr>
              <a:t> bil x bil</a:t>
            </a:r>
            <a:endParaRPr lang="en-US"/>
          </a:p>
        </p:txBody>
      </p:sp>
      <p:cxnSp>
        <p:nvCxnSpPr>
          <p:cNvPr id="16" name="Straight Arrow Connector 15"/>
          <p:cNvCxnSpPr>
            <a:stCxn id="8" idx="2"/>
            <a:endCxn id="4" idx="0"/>
          </p:cNvCxnSpPr>
          <p:nvPr/>
        </p:nvCxnSpPr>
        <p:spPr>
          <a:xfrm>
            <a:off x="7547563" y="5015682"/>
            <a:ext cx="6093" cy="286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57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11" grpId="0" animBg="1"/>
      <p:bldP spid="12" grpId="0" animBg="1"/>
      <p:bldP spid="15" grpId="0"/>
      <p:bldP spid="18" grpId="0" animBg="1"/>
      <p:bldP spid="22" grpId="0" animBg="1"/>
      <p:bldP spid="3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(III)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224" y="1828800"/>
            <a:ext cx="9279008" cy="4351337"/>
          </a:xfrm>
        </p:spPr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 </a:t>
            </a:r>
            <a:r>
              <a:rPr lang="en-US" dirty="0" err="1" smtClean="0"/>
              <a:t>dengan</a:t>
            </a:r>
            <a:r>
              <a:rPr lang="en-US" dirty="0" smtClean="0"/>
              <a:t> flowchart </a:t>
            </a:r>
            <a:r>
              <a:rPr lang="en-US" dirty="0" err="1" smtClean="0"/>
              <a:t>berikut</a:t>
            </a:r>
            <a:endParaRPr lang="en-US" dirty="0"/>
          </a:p>
        </p:txBody>
      </p:sp>
      <p:sp>
        <p:nvSpPr>
          <p:cNvPr id="5" name="Diamond 4"/>
          <p:cNvSpPr/>
          <p:nvPr/>
        </p:nvSpPr>
        <p:spPr>
          <a:xfrm>
            <a:off x="4427519" y="2587635"/>
            <a:ext cx="2322901" cy="96275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</a:t>
            </a:r>
            <a:r>
              <a:rPr lang="en-US" dirty="0" err="1" smtClean="0"/>
              <a:t>il</a:t>
            </a:r>
            <a:r>
              <a:rPr lang="en-US" dirty="0" smtClean="0"/>
              <a:t> &lt;= 10</a:t>
            </a:r>
            <a:endParaRPr lang="en-US" dirty="0"/>
          </a:p>
        </p:txBody>
      </p:sp>
      <p:cxnSp>
        <p:nvCxnSpPr>
          <p:cNvPr id="6" name="Elbow Connector 5"/>
          <p:cNvCxnSpPr>
            <a:stCxn id="8" idx="2"/>
          </p:cNvCxnSpPr>
          <p:nvPr/>
        </p:nvCxnSpPr>
        <p:spPr>
          <a:xfrm flipV="1">
            <a:off x="2890779" y="2591375"/>
            <a:ext cx="2698193" cy="255458"/>
          </a:xfrm>
          <a:prstGeom prst="bentConnector4">
            <a:avLst>
              <a:gd name="adj1" fmla="val 20447"/>
              <a:gd name="adj2" fmla="val 2205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endCxn id="11" idx="3"/>
          </p:cNvCxnSpPr>
          <p:nvPr/>
        </p:nvCxnSpPr>
        <p:spPr>
          <a:xfrm rot="16200000" flipH="1">
            <a:off x="5700482" y="5295064"/>
            <a:ext cx="2316514" cy="245234"/>
          </a:xfrm>
          <a:prstGeom prst="bentConnector4">
            <a:avLst>
              <a:gd name="adj1" fmla="val 91"/>
              <a:gd name="adj2" fmla="val 39278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46326" y="2514481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Mulai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875704" y="5496829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24941" y="2819042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77951" y="6375795"/>
            <a:ext cx="3703405" cy="400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</a:t>
            </a:r>
            <a:r>
              <a:rPr lang="en-US" dirty="0" err="1" smtClean="0">
                <a:sym typeface="Wingdings"/>
              </a:rPr>
              <a:t>bil</a:t>
            </a:r>
            <a:r>
              <a:rPr lang="en-US" dirty="0" smtClean="0">
                <a:sym typeface="Wingdings"/>
              </a:rPr>
              <a:t> + 1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588508" y="3530777"/>
            <a:ext cx="1" cy="364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801376" y="2506471"/>
            <a:ext cx="1089403" cy="686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bil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1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609156" y="6113751"/>
            <a:ext cx="7770" cy="262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1" idx="1"/>
            <a:endCxn id="5" idx="1"/>
          </p:cNvCxnSpPr>
          <p:nvPr/>
        </p:nvCxnSpPr>
        <p:spPr>
          <a:xfrm rot="10800000" flipH="1">
            <a:off x="3277951" y="3069014"/>
            <a:ext cx="1149568" cy="3506924"/>
          </a:xfrm>
          <a:prstGeom prst="bentConnector3">
            <a:avLst>
              <a:gd name="adj1" fmla="val -1988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14451" y="3665521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395963" y="2835960"/>
            <a:ext cx="445133" cy="5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mond 22"/>
          <p:cNvSpPr/>
          <p:nvPr/>
        </p:nvSpPr>
        <p:spPr>
          <a:xfrm>
            <a:off x="4447705" y="3870335"/>
            <a:ext cx="2322901" cy="80133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</a:t>
            </a:r>
            <a:r>
              <a:rPr lang="en-US" dirty="0" err="1" smtClean="0"/>
              <a:t>il</a:t>
            </a:r>
            <a:r>
              <a:rPr lang="en-US" dirty="0" smtClean="0"/>
              <a:t> ≠ 5</a:t>
            </a:r>
            <a:endParaRPr lang="en-US" dirty="0"/>
          </a:p>
        </p:txBody>
      </p:sp>
      <p:cxnSp>
        <p:nvCxnSpPr>
          <p:cNvPr id="29" name="Elbow Connector 28"/>
          <p:cNvCxnSpPr>
            <a:stCxn id="5" idx="3"/>
          </p:cNvCxnSpPr>
          <p:nvPr/>
        </p:nvCxnSpPr>
        <p:spPr>
          <a:xfrm>
            <a:off x="6750420" y="3069014"/>
            <a:ext cx="1849739" cy="24278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3" idx="2"/>
            <a:endCxn id="19" idx="0"/>
          </p:cNvCxnSpPr>
          <p:nvPr/>
        </p:nvCxnSpPr>
        <p:spPr>
          <a:xfrm>
            <a:off x="5609156" y="4671673"/>
            <a:ext cx="7937" cy="239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603742" y="4658063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719187" y="4155090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2579" y="3480855"/>
            <a:ext cx="26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6518" y="4034853"/>
            <a:ext cx="24070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  <a:p>
            <a:r>
              <a:rPr lang="en-US" dirty="0"/>
              <a:t>4</a:t>
            </a:r>
          </a:p>
          <a:p>
            <a:r>
              <a:rPr lang="en-US" dirty="0"/>
              <a:t>9</a:t>
            </a:r>
          </a:p>
          <a:p>
            <a:r>
              <a:rPr lang="en-US" dirty="0"/>
              <a:t>16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49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81</a:t>
            </a:r>
          </a:p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8" name="Parallelogram 17"/>
          <p:cNvSpPr/>
          <p:nvPr/>
        </p:nvSpPr>
        <p:spPr>
          <a:xfrm>
            <a:off x="4016590" y="5588683"/>
            <a:ext cx="3411940" cy="52060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Tampilkan B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8752" y="4911668"/>
            <a:ext cx="2316681" cy="506012"/>
          </a:xfrm>
          <a:prstGeom prst="rect">
            <a:avLst/>
          </a:prstGeom>
        </p:spPr>
      </p:pic>
      <p:cxnSp>
        <p:nvCxnSpPr>
          <p:cNvPr id="56" name="Straight Arrow Connector 55"/>
          <p:cNvCxnSpPr/>
          <p:nvPr/>
        </p:nvCxnSpPr>
        <p:spPr>
          <a:xfrm flipH="1">
            <a:off x="5603742" y="5287095"/>
            <a:ext cx="3604" cy="268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95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8" grpId="0" animBg="1"/>
      <p:bldP spid="9" grpId="0" animBg="1"/>
      <p:bldP spid="10" grpId="0"/>
      <p:bldP spid="11" grpId="0" animBg="1"/>
      <p:bldP spid="13" grpId="0" animBg="1"/>
      <p:bldP spid="16" grpId="0"/>
      <p:bldP spid="23" grpId="0" animBg="1"/>
      <p:bldP spid="32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Buatlah</a:t>
            </a:r>
            <a:r>
              <a:rPr lang="en-US" dirty="0" smtClean="0"/>
              <a:t> diagram </a:t>
            </a:r>
            <a:r>
              <a:rPr lang="en-US" dirty="0" err="1" smtClean="0"/>
              <a:t>alir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a. 1 , 3 </a:t>
            </a:r>
            <a:r>
              <a:rPr lang="en-US" dirty="0"/>
              <a:t>,</a:t>
            </a:r>
            <a:r>
              <a:rPr lang="en-US" dirty="0" smtClean="0"/>
              <a:t> 5 </a:t>
            </a:r>
            <a:r>
              <a:rPr lang="en-US" dirty="0"/>
              <a:t>,</a:t>
            </a:r>
            <a:r>
              <a:rPr lang="en-US" dirty="0" smtClean="0"/>
              <a:t>7 </a:t>
            </a:r>
            <a:r>
              <a:rPr lang="en-US" dirty="0"/>
              <a:t>,</a:t>
            </a:r>
            <a:r>
              <a:rPr lang="en-US" dirty="0" smtClean="0"/>
              <a:t> 9 , 11, 13</a:t>
            </a:r>
            <a:br>
              <a:rPr lang="en-US" dirty="0" smtClean="0"/>
            </a:br>
            <a:r>
              <a:rPr lang="en-US" dirty="0" smtClean="0"/>
              <a:t>	b. 0.1 </a:t>
            </a:r>
            <a:r>
              <a:rPr lang="en-US" dirty="0"/>
              <a:t>,</a:t>
            </a:r>
            <a:r>
              <a:rPr lang="en-US" dirty="0" smtClean="0"/>
              <a:t> 0.02 </a:t>
            </a:r>
            <a:r>
              <a:rPr lang="en-US" dirty="0"/>
              <a:t> </a:t>
            </a:r>
            <a:r>
              <a:rPr lang="en-US" dirty="0" smtClean="0"/>
              <a:t>, 0.003 </a:t>
            </a:r>
            <a:r>
              <a:rPr lang="en-US" dirty="0"/>
              <a:t> </a:t>
            </a:r>
            <a:r>
              <a:rPr lang="en-US" dirty="0" smtClean="0"/>
              <a:t>, 0.0004 , 0.00005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c. 1, </a:t>
            </a:r>
            <a:r>
              <a:rPr lang="mr-IN" dirty="0" smtClean="0"/>
              <a:t>–</a:t>
            </a:r>
            <a:r>
              <a:rPr lang="en-US" dirty="0" smtClean="0"/>
              <a:t> 2 , 3 , </a:t>
            </a:r>
            <a:r>
              <a:rPr lang="mr-IN" dirty="0" smtClean="0"/>
              <a:t>–</a:t>
            </a:r>
            <a:r>
              <a:rPr lang="en-US" dirty="0" smtClean="0"/>
              <a:t> 4, 5 , -6 </a:t>
            </a:r>
            <a:r>
              <a:rPr lang="en-US" smtClean="0"/>
              <a:t>, </a:t>
            </a:r>
            <a:r>
              <a:rPr lang="en-US" smtClean="0"/>
              <a:t>7 ,-8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89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Pembahasan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sz="2800" dirty="0"/>
              <a:t>a. 1 , 3 , 5 ,7 , 9 , </a:t>
            </a:r>
            <a:r>
              <a:rPr lang="en-US" sz="2800" dirty="0" smtClean="0"/>
              <a:t>11, 13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2192768"/>
            <a:ext cx="8595360" cy="3987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   a</a:t>
            </a:r>
            <a:r>
              <a:rPr lang="en-US" sz="2800" dirty="0"/>
              <a:t>.  </a:t>
            </a:r>
            <a:r>
              <a:rPr lang="en-US" sz="2800" dirty="0" smtClean="0"/>
              <a:t>     1 </a:t>
            </a: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/>
              <a:t>3 </a:t>
            </a:r>
            <a:r>
              <a:rPr lang="en-US" sz="2800" dirty="0" smtClean="0"/>
              <a:t>   </a:t>
            </a:r>
            <a:r>
              <a:rPr lang="en-US" sz="2800" dirty="0"/>
              <a:t>5 </a:t>
            </a:r>
            <a:r>
              <a:rPr lang="en-US" sz="2800" dirty="0" smtClean="0"/>
              <a:t>   </a:t>
            </a:r>
            <a:r>
              <a:rPr lang="en-US" sz="2800" dirty="0"/>
              <a:t>7 </a:t>
            </a:r>
            <a:r>
              <a:rPr lang="en-US" sz="2800" dirty="0" smtClean="0"/>
              <a:t>    </a:t>
            </a:r>
            <a:r>
              <a:rPr lang="en-US" sz="2800" dirty="0"/>
              <a:t>9 </a:t>
            </a:r>
            <a:r>
              <a:rPr lang="en-US" sz="2800" dirty="0" smtClean="0"/>
              <a:t>  </a:t>
            </a:r>
            <a:r>
              <a:rPr lang="en-US" sz="2800" dirty="0"/>
              <a:t>11 </a:t>
            </a:r>
            <a:r>
              <a:rPr lang="en-US" sz="2800" dirty="0" smtClean="0"/>
              <a:t>13</a:t>
            </a:r>
            <a:endParaRPr lang="en-US" sz="2800" dirty="0"/>
          </a:p>
          <a:p>
            <a:r>
              <a:rPr lang="en-US" sz="2400" dirty="0" smtClean="0">
                <a:solidFill>
                  <a:srgbClr val="00B0F0"/>
                </a:solidFill>
              </a:rPr>
              <a:t>                +2   +2   +2   +2   +2  +</a:t>
            </a:r>
            <a:r>
              <a:rPr lang="en-US" sz="2400" dirty="0">
                <a:solidFill>
                  <a:srgbClr val="00B0F0"/>
                </a:solidFill>
              </a:rPr>
              <a:t>2</a:t>
            </a:r>
          </a:p>
          <a:p>
            <a:endParaRPr lang="en-US" sz="24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             </a:t>
            </a:r>
            <a:r>
              <a:rPr lang="en-US" dirty="0" err="1" smtClean="0"/>
              <a:t>Mengulang</a:t>
            </a:r>
            <a:r>
              <a:rPr lang="en-US" dirty="0" smtClean="0"/>
              <a:t> </a:t>
            </a:r>
            <a:r>
              <a:rPr lang="en-US" dirty="0" err="1" smtClean="0"/>
              <a:t>mejumlahkan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2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n </a:t>
            </a:r>
            <a:r>
              <a:rPr lang="en-US" dirty="0" err="1" smtClean="0"/>
              <a:t>dalam</a:t>
            </a:r>
            <a:r>
              <a:rPr lang="en-US" dirty="0" smtClean="0"/>
              <a:t>   		   </a:t>
            </a:r>
            <a:r>
              <a:rPr lang="en-US" dirty="0" err="1" smtClean="0"/>
              <a:t>deret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   </a:t>
            </a:r>
          </a:p>
          <a:p>
            <a:pPr>
              <a:lnSpc>
                <a:spcPct val="100000"/>
              </a:lnSpc>
            </a:pPr>
            <a:endParaRPr lang="en-US" dirty="0" smtClean="0"/>
          </a:p>
        </p:txBody>
      </p:sp>
      <p:sp>
        <p:nvSpPr>
          <p:cNvPr id="9" name="Curved Up Arrow 8"/>
          <p:cNvSpPr/>
          <p:nvPr/>
        </p:nvSpPr>
        <p:spPr>
          <a:xfrm>
            <a:off x="2698955" y="2551472"/>
            <a:ext cx="634180" cy="39820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135" y="2561479"/>
            <a:ext cx="640135" cy="3982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1928" y="2539357"/>
            <a:ext cx="640135" cy="39820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181" y="2549365"/>
            <a:ext cx="697461" cy="3587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170" y="2529613"/>
            <a:ext cx="640135" cy="398207"/>
          </a:xfrm>
          <a:prstGeom prst="rect">
            <a:avLst/>
          </a:prstGeom>
        </p:spPr>
      </p:pic>
      <p:sp>
        <p:nvSpPr>
          <p:cNvPr id="15" name="Right Arrow 14"/>
          <p:cNvSpPr/>
          <p:nvPr/>
        </p:nvSpPr>
        <p:spPr>
          <a:xfrm>
            <a:off x="1379305" y="4068465"/>
            <a:ext cx="840658" cy="2359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8124" y="2561479"/>
            <a:ext cx="640135" cy="39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3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11066</TotalTime>
  <Words>492</Words>
  <Application>Microsoft Office PowerPoint</Application>
  <PresentationFormat>Widescreen</PresentationFormat>
  <Paragraphs>131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Century Schoolbook</vt:lpstr>
      <vt:lpstr>Mangal</vt:lpstr>
      <vt:lpstr>Wingdings</vt:lpstr>
      <vt:lpstr>Wingdings 2</vt:lpstr>
      <vt:lpstr>View</vt:lpstr>
      <vt:lpstr>Algoritma Pemrograman </vt:lpstr>
      <vt:lpstr>Struktur Pengulangan</vt:lpstr>
      <vt:lpstr>Struktur Pengulangan - Pertama</vt:lpstr>
      <vt:lpstr>Struktur Pengulangan - Kedua</vt:lpstr>
      <vt:lpstr>Contoh Pengulangan (I)</vt:lpstr>
      <vt:lpstr>Contoh Pengulangan (II)</vt:lpstr>
      <vt:lpstr>Contoh Pengulangan (III)</vt:lpstr>
      <vt:lpstr>Soal Latihan </vt:lpstr>
      <vt:lpstr>Pembahasan  a. 1 , 3 , 5 ,7 , 9 , 11, 13</vt:lpstr>
      <vt:lpstr>PowerPoint Presentation</vt:lpstr>
      <vt:lpstr>b.   0.1 , 0.02  ,  0.003 , 0.0004 , 0.00005</vt:lpstr>
      <vt:lpstr>PowerPoint Presentation</vt:lpstr>
      <vt:lpstr>c.  1 ,– 2 , 3 ,– 4 , 5 , -6 , 7,-8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Microsoft Office User</dc:creator>
  <cp:lastModifiedBy>Reviewer Santika 2023</cp:lastModifiedBy>
  <cp:revision>74</cp:revision>
  <dcterms:created xsi:type="dcterms:W3CDTF">2017-08-28T12:37:46Z</dcterms:created>
  <dcterms:modified xsi:type="dcterms:W3CDTF">2025-03-10T07:21:07Z</dcterms:modified>
</cp:coreProperties>
</file>