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4" r:id="rId1"/>
  </p:sldMasterIdLst>
  <p:notesMasterIdLst>
    <p:notesMasterId r:id="rId28"/>
  </p:notesMasterIdLst>
  <p:sldIdLst>
    <p:sldId id="256" r:id="rId2"/>
    <p:sldId id="342" r:id="rId3"/>
    <p:sldId id="343" r:id="rId4"/>
    <p:sldId id="365" r:id="rId5"/>
    <p:sldId id="363" r:id="rId6"/>
    <p:sldId id="366" r:id="rId7"/>
    <p:sldId id="367" r:id="rId8"/>
    <p:sldId id="368" r:id="rId9"/>
    <p:sldId id="369" r:id="rId10"/>
    <p:sldId id="370" r:id="rId11"/>
    <p:sldId id="371" r:id="rId12"/>
    <p:sldId id="380" r:id="rId13"/>
    <p:sldId id="381" r:id="rId14"/>
    <p:sldId id="379" r:id="rId15"/>
    <p:sldId id="361" r:id="rId16"/>
    <p:sldId id="355" r:id="rId17"/>
    <p:sldId id="347" r:id="rId18"/>
    <p:sldId id="359" r:id="rId19"/>
    <p:sldId id="378" r:id="rId20"/>
    <p:sldId id="374" r:id="rId21"/>
    <p:sldId id="362" r:id="rId22"/>
    <p:sldId id="375" r:id="rId23"/>
    <p:sldId id="349" r:id="rId24"/>
    <p:sldId id="377" r:id="rId25"/>
    <p:sldId id="372" r:id="rId26"/>
    <p:sldId id="382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0" autoAdjust="0"/>
    <p:restoredTop sz="93867" autoAdjust="0"/>
  </p:normalViewPr>
  <p:slideViewPr>
    <p:cSldViewPr snapToGrid="0" snapToObjects="1">
      <p:cViewPr varScale="1">
        <p:scale>
          <a:sx n="108" d="100"/>
          <a:sy n="108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BCB43F-6B8E-3F40-AE03-53CEDE1D3B3B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66A9C-5E29-E94C-8D66-91F3BA880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754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66A9C-5E29-E94C-8D66-91F3BA8804C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577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66A9C-5E29-E94C-8D66-91F3BA8804C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552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08B9EBBA-996F-894A-B54A-D6246ED52CEA}" type="datetimeFigureOut">
              <a:rPr lang="en-US" smtClean="0"/>
              <a:pPr/>
              <a:t>5/19/2026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95171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5/19/2026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204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5/19/2026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170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5/19/2026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548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5/19/2026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61606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5/19/2026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0260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5/19/2026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690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5/19/2026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753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5/19/2026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0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5/19/2026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891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5/19/2026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165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5/19/2026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92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Algoritma Pemrograman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Materi 8 –Array </a:t>
            </a:r>
          </a:p>
          <a:p>
            <a:r>
              <a:rPr lang="en-US" smtClean="0"/>
              <a:t>Retno Mumpuni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231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.</a:t>
            </a:r>
            <a:r>
              <a:rPr lang="en-US" dirty="0" err="1"/>
              <a:t>Contoh</a:t>
            </a:r>
            <a:r>
              <a:rPr lang="en-US" dirty="0"/>
              <a:t> Program (ii)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Program </a:t>
            </a:r>
            <a:r>
              <a:rPr lang="en-US" dirty="0" err="1"/>
              <a:t>mencari</a:t>
            </a:r>
            <a:r>
              <a:rPr lang="en-US" dirty="0"/>
              <a:t> </a:t>
            </a:r>
            <a:r>
              <a:rPr lang="en-US" dirty="0" err="1"/>
              <a:t>angka</a:t>
            </a:r>
            <a:r>
              <a:rPr lang="en-US" dirty="0"/>
              <a:t> </a:t>
            </a:r>
            <a:r>
              <a:rPr lang="en-US" dirty="0" err="1"/>
              <a:t>terbesar</a:t>
            </a:r>
            <a:endParaRPr lang="en-US" dirty="0"/>
          </a:p>
          <a:p>
            <a:pPr lvl="1"/>
            <a:r>
              <a:rPr lang="en-US" dirty="0"/>
              <a:t>#include &lt;</a:t>
            </a:r>
            <a:r>
              <a:rPr lang="en-US" dirty="0" err="1"/>
              <a:t>stdio.h</a:t>
            </a:r>
            <a:r>
              <a:rPr lang="en-US" dirty="0"/>
              <a:t>&gt;</a:t>
            </a:r>
            <a:br>
              <a:rPr lang="en-US" dirty="0"/>
            </a:br>
            <a:r>
              <a:rPr lang="en-US" dirty="0" err="1"/>
              <a:t>int</a:t>
            </a:r>
            <a:r>
              <a:rPr lang="en-US" dirty="0"/>
              <a:t> main ( )</a:t>
            </a:r>
            <a:br>
              <a:rPr lang="en-US" dirty="0"/>
            </a:br>
            <a:r>
              <a:rPr lang="en-US" dirty="0"/>
              <a:t>{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err="1"/>
              <a:t>int</a:t>
            </a:r>
            <a:r>
              <a:rPr lang="en-US" dirty="0"/>
              <a:t> data[ ] = {5, 4, 2, 5, 3, 8, 9, 2, 9, 10};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;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terbesar</a:t>
            </a:r>
            <a:r>
              <a:rPr lang="en-US" dirty="0"/>
              <a:t>;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	</a:t>
            </a:r>
            <a:r>
              <a:rPr lang="en-US" dirty="0" err="1"/>
              <a:t>terbesar</a:t>
            </a:r>
            <a:r>
              <a:rPr lang="en-US" dirty="0"/>
              <a:t> = data[0];</a:t>
            </a:r>
            <a:br>
              <a:rPr lang="en-US" dirty="0"/>
            </a:br>
            <a:r>
              <a:rPr lang="en-US" dirty="0"/>
              <a:t>	for(</a:t>
            </a:r>
            <a:r>
              <a:rPr lang="en-US" dirty="0" err="1"/>
              <a:t>i</a:t>
            </a:r>
            <a:r>
              <a:rPr lang="en-US" dirty="0"/>
              <a:t>=0; </a:t>
            </a:r>
            <a:r>
              <a:rPr lang="en-US" dirty="0" err="1"/>
              <a:t>i</a:t>
            </a:r>
            <a:r>
              <a:rPr lang="en-US" dirty="0"/>
              <a:t> &lt; 10; </a:t>
            </a:r>
            <a:r>
              <a:rPr lang="en-US" dirty="0" err="1"/>
              <a:t>i</a:t>
            </a:r>
            <a:r>
              <a:rPr lang="en-US" dirty="0"/>
              <a:t>++)</a:t>
            </a:r>
            <a:br>
              <a:rPr lang="en-US" dirty="0"/>
            </a:br>
            <a:r>
              <a:rPr lang="en-US" dirty="0"/>
              <a:t>		if(data[</a:t>
            </a:r>
            <a:r>
              <a:rPr lang="en-US" dirty="0" err="1"/>
              <a:t>i</a:t>
            </a:r>
            <a:r>
              <a:rPr lang="en-US" dirty="0"/>
              <a:t>] &gt; </a:t>
            </a:r>
            <a:r>
              <a:rPr lang="en-US" dirty="0" err="1"/>
              <a:t>terbesar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                        </a:t>
            </a:r>
            <a:r>
              <a:rPr lang="en-US" dirty="0" err="1"/>
              <a:t>terbesar</a:t>
            </a:r>
            <a:r>
              <a:rPr lang="en-US" dirty="0"/>
              <a:t> = data[</a:t>
            </a:r>
            <a:r>
              <a:rPr lang="en-US" dirty="0" err="1"/>
              <a:t>i</a:t>
            </a:r>
            <a:r>
              <a:rPr lang="en-US" dirty="0"/>
              <a:t>];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err="1"/>
              <a:t>printf</a:t>
            </a:r>
            <a:r>
              <a:rPr lang="en-US" dirty="0"/>
              <a:t>(“</a:t>
            </a:r>
            <a:r>
              <a:rPr lang="en-US" dirty="0" err="1"/>
              <a:t>Terbesar</a:t>
            </a:r>
            <a:r>
              <a:rPr lang="en-US" dirty="0"/>
              <a:t> = %d\n”, data[</a:t>
            </a:r>
            <a:r>
              <a:rPr lang="en-US" dirty="0" err="1"/>
              <a:t>i</a:t>
            </a:r>
            <a:r>
              <a:rPr lang="en-US" dirty="0"/>
              <a:t>] );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	return 0;</a:t>
            </a:r>
            <a:br>
              <a:rPr lang="en-US" dirty="0"/>
            </a:br>
            <a:r>
              <a:rPr lang="en-US" dirty="0"/>
              <a:t>}</a:t>
            </a:r>
            <a:br>
              <a:rPr lang="en-US" dirty="0"/>
            </a:br>
            <a:r>
              <a:rPr lang="en-US" dirty="0"/>
              <a:t>//</a:t>
            </a:r>
            <a:r>
              <a:rPr lang="en-US" dirty="0" err="1"/>
              <a:t>maksi.c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46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6872" t="12717" r="40538" b="30999"/>
          <a:stretch/>
        </p:blipFill>
        <p:spPr>
          <a:xfrm>
            <a:off x="395783" y="745589"/>
            <a:ext cx="6209733" cy="48226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4262" t="20313" r="49398" b="61039"/>
          <a:stretch/>
        </p:blipFill>
        <p:spPr>
          <a:xfrm>
            <a:off x="5663821" y="1023582"/>
            <a:ext cx="4763069" cy="24975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282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86" y="-24205"/>
            <a:ext cx="9692640" cy="548640"/>
          </a:xfrm>
        </p:spPr>
        <p:txBody>
          <a:bodyPr>
            <a:normAutofit/>
          </a:bodyPr>
          <a:lstStyle/>
          <a:p>
            <a:r>
              <a:rPr lang="en-US" sz="2800" dirty="0" err="1"/>
              <a:t>Contoh</a:t>
            </a:r>
            <a:r>
              <a:rPr lang="en-US" sz="2800" dirty="0"/>
              <a:t> (iv)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882" y="524435"/>
            <a:ext cx="9346244" cy="605117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 err="1"/>
              <a:t>Buatlah</a:t>
            </a:r>
            <a:r>
              <a:rPr lang="en-US" dirty="0"/>
              <a:t> program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memperoleh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rata-rata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yang </a:t>
            </a:r>
            <a:r>
              <a:rPr lang="en-US" dirty="0" err="1"/>
              <a:t>diinputkan</a:t>
            </a:r>
            <a:r>
              <a:rPr lang="en-US" dirty="0"/>
              <a:t> user.</a:t>
            </a:r>
          </a:p>
          <a:p>
            <a:pPr>
              <a:lnSpc>
                <a:spcPct val="100000"/>
              </a:lnSpc>
            </a:pPr>
            <a:r>
              <a:rPr lang="en-US" b="1" dirty="0" err="1"/>
              <a:t>Algoritma</a:t>
            </a:r>
            <a:r>
              <a:rPr lang="en-US" b="1" dirty="0"/>
              <a:t> 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1. </a:t>
            </a:r>
            <a:r>
              <a:rPr lang="en-US" sz="1600" dirty="0" err="1"/>
              <a:t>jumData</a:t>
            </a:r>
            <a:r>
              <a:rPr lang="en-US" sz="1600" dirty="0"/>
              <a:t> </a:t>
            </a:r>
            <a:r>
              <a:rPr lang="en-US" sz="1600" dirty="0">
                <a:sym typeface="Wingdings" panose="05000000000000000000" pitchFamily="2" charset="2"/>
              </a:rPr>
              <a:t> 0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sym typeface="Wingdings" panose="05000000000000000000" pitchFamily="2" charset="2"/>
              </a:rPr>
              <a:t>2 UNTUK i0 S/D 9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sym typeface="Wingdings" panose="05000000000000000000" pitchFamily="2" charset="2"/>
              </a:rPr>
              <a:t>   </a:t>
            </a:r>
            <a:r>
              <a:rPr lang="en-US" sz="1600" dirty="0" err="1">
                <a:sym typeface="Wingdings" panose="05000000000000000000" pitchFamily="2" charset="2"/>
              </a:rPr>
              <a:t>masukkan</a:t>
            </a:r>
            <a:r>
              <a:rPr lang="en-US" sz="1600" dirty="0">
                <a:sym typeface="Wingdings" panose="05000000000000000000" pitchFamily="2" charset="2"/>
              </a:rPr>
              <a:t> (Data[</a:t>
            </a:r>
            <a:r>
              <a:rPr lang="en-US" sz="1600" dirty="0" err="1">
                <a:sym typeface="Wingdings" panose="05000000000000000000" pitchFamily="2" charset="2"/>
              </a:rPr>
              <a:t>i</a:t>
            </a:r>
            <a:r>
              <a:rPr lang="en-US" sz="1600" dirty="0">
                <a:sym typeface="Wingdings" panose="05000000000000000000" pitchFamily="2" charset="2"/>
              </a:rPr>
              <a:t>])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sym typeface="Wingdings" panose="05000000000000000000" pitchFamily="2" charset="2"/>
              </a:rPr>
              <a:t>   </a:t>
            </a:r>
            <a:r>
              <a:rPr lang="en-US" sz="1600" dirty="0" err="1">
                <a:sym typeface="Wingdings" panose="05000000000000000000" pitchFamily="2" charset="2"/>
              </a:rPr>
              <a:t>tampilkan</a:t>
            </a:r>
            <a:r>
              <a:rPr lang="en-US" sz="1600" dirty="0">
                <a:sym typeface="Wingdings" panose="05000000000000000000" pitchFamily="2" charset="2"/>
              </a:rPr>
              <a:t> (“</a:t>
            </a:r>
            <a:r>
              <a:rPr lang="en-US" sz="1600" dirty="0" err="1">
                <a:sym typeface="Wingdings" panose="05000000000000000000" pitchFamily="2" charset="2"/>
              </a:rPr>
              <a:t>Masukkan</a:t>
            </a:r>
            <a:r>
              <a:rPr lang="en-US" sz="1600" dirty="0">
                <a:sym typeface="Wingdings" panose="05000000000000000000" pitchFamily="2" charset="2"/>
              </a:rPr>
              <a:t> data </a:t>
            </a:r>
            <a:r>
              <a:rPr lang="en-US" sz="1600" dirty="0" err="1">
                <a:sym typeface="Wingdings" panose="05000000000000000000" pitchFamily="2" charset="2"/>
              </a:rPr>
              <a:t>lagi</a:t>
            </a:r>
            <a:r>
              <a:rPr lang="en-US" sz="1600" dirty="0">
                <a:sym typeface="Wingdings" panose="05000000000000000000" pitchFamily="2" charset="2"/>
              </a:rPr>
              <a:t> (Y/T)?”)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sym typeface="Wingdings" panose="05000000000000000000" pitchFamily="2" charset="2"/>
              </a:rPr>
              <a:t>   </a:t>
            </a:r>
            <a:r>
              <a:rPr lang="en-US" sz="1600" dirty="0" err="1">
                <a:sym typeface="Wingdings" panose="05000000000000000000" pitchFamily="2" charset="2"/>
              </a:rPr>
              <a:t>masukkan</a:t>
            </a:r>
            <a:r>
              <a:rPr lang="en-US" sz="1600" dirty="0">
                <a:sym typeface="Wingdings" panose="05000000000000000000" pitchFamily="2" charset="2"/>
              </a:rPr>
              <a:t> (</a:t>
            </a:r>
            <a:r>
              <a:rPr lang="en-US" sz="1600" dirty="0" err="1">
                <a:sym typeface="Wingdings" panose="05000000000000000000" pitchFamily="2" charset="2"/>
              </a:rPr>
              <a:t>jawaban</a:t>
            </a:r>
            <a:r>
              <a:rPr lang="en-US" sz="1600" dirty="0">
                <a:sym typeface="Wingdings" panose="05000000000000000000" pitchFamily="2" charset="2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sym typeface="Wingdings" panose="05000000000000000000" pitchFamily="2" charset="2"/>
              </a:rPr>
              <a:t>JIKA </a:t>
            </a:r>
            <a:r>
              <a:rPr lang="en-US" sz="1600" dirty="0" err="1">
                <a:sym typeface="Wingdings" panose="05000000000000000000" pitchFamily="2" charset="2"/>
              </a:rPr>
              <a:t>jawaban</a:t>
            </a:r>
            <a:r>
              <a:rPr lang="en-US" sz="1600" dirty="0">
                <a:sym typeface="Wingdings" panose="05000000000000000000" pitchFamily="2" charset="2"/>
              </a:rPr>
              <a:t> = “T” </a:t>
            </a:r>
            <a:r>
              <a:rPr lang="en-US" sz="1600" dirty="0" err="1">
                <a:sym typeface="Wingdings" panose="05000000000000000000" pitchFamily="2" charset="2"/>
              </a:rPr>
              <a:t>atau</a:t>
            </a:r>
            <a:r>
              <a:rPr lang="en-US" sz="1600" dirty="0">
                <a:sym typeface="Wingdings" panose="05000000000000000000" pitchFamily="2" charset="2"/>
              </a:rPr>
              <a:t> “t” MAKA 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sym typeface="Wingdings" panose="05000000000000000000" pitchFamily="2" charset="2"/>
              </a:rPr>
              <a:t>jumData</a:t>
            </a:r>
            <a:r>
              <a:rPr lang="en-US" sz="1600" dirty="0">
                <a:sym typeface="Wingdings" panose="05000000000000000000" pitchFamily="2" charset="2"/>
              </a:rPr>
              <a:t>  i+1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sym typeface="Wingdings" panose="05000000000000000000" pitchFamily="2" charset="2"/>
              </a:rPr>
              <a:t>Keluar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err="1">
                <a:sym typeface="Wingdings" panose="05000000000000000000" pitchFamily="2" charset="2"/>
              </a:rPr>
              <a:t>dari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err="1">
                <a:sym typeface="Wingdings" panose="05000000000000000000" pitchFamily="2" charset="2"/>
              </a:rPr>
              <a:t>perulangan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sym typeface="Wingdings" panose="05000000000000000000" pitchFamily="2" charset="2"/>
              </a:rPr>
              <a:t>AKHIR JIKA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sym typeface="Wingdings" panose="05000000000000000000" pitchFamily="2" charset="2"/>
              </a:rPr>
              <a:t>AKHIR UNTUK</a:t>
            </a:r>
          </a:p>
          <a:p>
            <a:pPr>
              <a:lnSpc>
                <a:spcPct val="100000"/>
              </a:lnSpc>
            </a:pPr>
            <a:endParaRPr lang="en-US" sz="1050" dirty="0">
              <a:sym typeface="Wingdings" panose="05000000000000000000" pitchFamily="2" charset="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37806" y="2138082"/>
            <a:ext cx="4128247" cy="35634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tx1"/>
                </a:solidFill>
                <a:sym typeface="Wingdings" panose="05000000000000000000" pitchFamily="2" charset="2"/>
              </a:rPr>
              <a:t>jumTotal</a:t>
            </a:r>
            <a:r>
              <a:rPr 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 0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UNTUK </a:t>
            </a:r>
            <a:r>
              <a:rPr lang="en-US" sz="1600" dirty="0" err="1">
                <a:solidFill>
                  <a:schemeClr val="tx1"/>
                </a:solidFill>
                <a:sym typeface="Wingdings" panose="05000000000000000000" pitchFamily="2" charset="2"/>
              </a:rPr>
              <a:t>i</a:t>
            </a:r>
            <a:r>
              <a:rPr 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 0 S/D </a:t>
            </a:r>
            <a:r>
              <a:rPr lang="en-US" sz="1600" dirty="0" err="1">
                <a:solidFill>
                  <a:schemeClr val="tx1"/>
                </a:solidFill>
                <a:sym typeface="Wingdings" panose="05000000000000000000" pitchFamily="2" charset="2"/>
              </a:rPr>
              <a:t>jumData</a:t>
            </a:r>
            <a:r>
              <a:rPr 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 -1</a:t>
            </a:r>
          </a:p>
          <a:p>
            <a:pPr>
              <a:lnSpc>
                <a:spcPct val="150000"/>
              </a:lnSpc>
            </a:pPr>
            <a:r>
              <a:rPr lang="en-US" sz="1600" dirty="0" err="1">
                <a:solidFill>
                  <a:schemeClr val="tx1"/>
                </a:solidFill>
                <a:sym typeface="Wingdings" panose="05000000000000000000" pitchFamily="2" charset="2"/>
              </a:rPr>
              <a:t>jumTotal</a:t>
            </a:r>
            <a:r>
              <a:rPr 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 </a:t>
            </a:r>
            <a:r>
              <a:rPr lang="en-US" sz="1600" dirty="0" err="1">
                <a:solidFill>
                  <a:schemeClr val="tx1"/>
                </a:solidFill>
                <a:sym typeface="Wingdings" panose="05000000000000000000" pitchFamily="2" charset="2"/>
              </a:rPr>
              <a:t>jumTotal</a:t>
            </a:r>
            <a:r>
              <a:rPr 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 + Data[</a:t>
            </a:r>
            <a:r>
              <a:rPr lang="en-US" sz="1600" dirty="0" err="1">
                <a:solidFill>
                  <a:schemeClr val="tx1"/>
                </a:solidFill>
                <a:sym typeface="Wingdings" panose="05000000000000000000" pitchFamily="2" charset="2"/>
              </a:rPr>
              <a:t>i</a:t>
            </a:r>
            <a:r>
              <a:rPr 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]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AKHIR UNTUK</a:t>
            </a:r>
          </a:p>
          <a:p>
            <a:pPr>
              <a:lnSpc>
                <a:spcPct val="150000"/>
              </a:lnSpc>
            </a:pPr>
            <a:r>
              <a:rPr lang="en-US" sz="1600" dirty="0" err="1">
                <a:solidFill>
                  <a:schemeClr val="tx1"/>
                </a:solidFill>
                <a:sym typeface="Wingdings" panose="05000000000000000000" pitchFamily="2" charset="2"/>
              </a:rPr>
              <a:t>rataRata</a:t>
            </a:r>
            <a:r>
              <a:rPr 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 </a:t>
            </a:r>
            <a:r>
              <a:rPr lang="en-US" sz="1600" dirty="0" err="1">
                <a:solidFill>
                  <a:schemeClr val="tx1"/>
                </a:solidFill>
                <a:sym typeface="Wingdings" panose="05000000000000000000" pitchFamily="2" charset="2"/>
              </a:rPr>
              <a:t>jumTotal</a:t>
            </a:r>
            <a:r>
              <a:rPr 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/</a:t>
            </a:r>
            <a:r>
              <a:rPr lang="en-US" sz="1600" dirty="0" err="1">
                <a:solidFill>
                  <a:schemeClr val="tx1"/>
                </a:solidFill>
                <a:sym typeface="Wingdings" panose="05000000000000000000" pitchFamily="2" charset="2"/>
              </a:rPr>
              <a:t>jumData</a:t>
            </a:r>
            <a:endParaRPr lang="en-US" sz="16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en-US" sz="1600" dirty="0" err="1">
                <a:solidFill>
                  <a:schemeClr val="tx1"/>
                </a:solidFill>
                <a:sym typeface="Wingdings" panose="05000000000000000000" pitchFamily="2" charset="2"/>
              </a:rPr>
              <a:t>Tampilkan</a:t>
            </a:r>
            <a:r>
              <a:rPr 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(</a:t>
            </a:r>
            <a:r>
              <a:rPr lang="en-US" sz="1600" dirty="0" err="1">
                <a:solidFill>
                  <a:schemeClr val="tx1"/>
                </a:solidFill>
                <a:sym typeface="Wingdings" panose="05000000000000000000" pitchFamily="2" charset="2"/>
              </a:rPr>
              <a:t>rataRata</a:t>
            </a:r>
            <a:r>
              <a:rPr 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)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931843" y="1101313"/>
            <a:ext cx="0" cy="489741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218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694" y="-259307"/>
            <a:ext cx="10087439" cy="703060"/>
          </a:xfrm>
        </p:spPr>
        <p:txBody>
          <a:bodyPr>
            <a:normAutofit/>
          </a:bodyPr>
          <a:lstStyle/>
          <a:p>
            <a:r>
              <a:rPr lang="en-US" sz="4000" dirty="0" err="1"/>
              <a:t>Contoh</a:t>
            </a:r>
            <a:r>
              <a:rPr lang="en-US" sz="4000" dirty="0"/>
              <a:t> Program (iii)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7493" y="443753"/>
            <a:ext cx="8595360" cy="6763871"/>
          </a:xfrm>
        </p:spPr>
        <p:txBody>
          <a:bodyPr>
            <a:noAutofit/>
          </a:bodyPr>
          <a:lstStyle/>
          <a:p>
            <a:r>
              <a:rPr lang="en-US" sz="1300" dirty="0" err="1"/>
              <a:t>Memasukkan</a:t>
            </a:r>
            <a:r>
              <a:rPr lang="en-US" sz="1300" dirty="0"/>
              <a:t> </a:t>
            </a:r>
            <a:r>
              <a:rPr lang="en-US" sz="1300" dirty="0" err="1"/>
              <a:t>nilai</a:t>
            </a:r>
            <a:r>
              <a:rPr lang="en-US" sz="1300" dirty="0"/>
              <a:t> </a:t>
            </a:r>
            <a:r>
              <a:rPr lang="en-US" sz="1300" dirty="0" err="1"/>
              <a:t>dan</a:t>
            </a:r>
            <a:r>
              <a:rPr lang="en-US" sz="1300" dirty="0"/>
              <a:t> </a:t>
            </a:r>
            <a:r>
              <a:rPr lang="en-US" sz="1300" dirty="0" err="1"/>
              <a:t>mendapat</a:t>
            </a:r>
            <a:r>
              <a:rPr lang="en-US" sz="1300" dirty="0"/>
              <a:t> rata2 </a:t>
            </a:r>
            <a:r>
              <a:rPr lang="en-US" sz="1300" dirty="0" err="1"/>
              <a:t>dari</a:t>
            </a:r>
            <a:r>
              <a:rPr lang="en-US" sz="1300" dirty="0"/>
              <a:t> array</a:t>
            </a:r>
          </a:p>
          <a:p>
            <a:r>
              <a:rPr lang="en-US" sz="1300" dirty="0"/>
              <a:t>#include &lt;</a:t>
            </a:r>
            <a:r>
              <a:rPr lang="en-US" sz="1300" dirty="0" err="1"/>
              <a:t>stdio.h</a:t>
            </a:r>
            <a:r>
              <a:rPr lang="en-US" sz="1300" dirty="0"/>
              <a:t>&gt;</a:t>
            </a:r>
            <a:br>
              <a:rPr lang="en-US" sz="1300" dirty="0"/>
            </a:br>
            <a:r>
              <a:rPr lang="en-US" sz="1300" dirty="0" err="1"/>
              <a:t>int</a:t>
            </a:r>
            <a:r>
              <a:rPr lang="en-US" sz="1300" dirty="0"/>
              <a:t> main ( )</a:t>
            </a:r>
            <a:br>
              <a:rPr lang="en-US" sz="1300" dirty="0"/>
            </a:br>
            <a:r>
              <a:rPr lang="en-US" sz="1300" dirty="0"/>
              <a:t>{</a:t>
            </a:r>
            <a:br>
              <a:rPr lang="en-US" sz="1300" dirty="0"/>
            </a:br>
            <a:r>
              <a:rPr lang="en-US" sz="1300" dirty="0"/>
              <a:t>	double data[10];</a:t>
            </a:r>
            <a:br>
              <a:rPr lang="en-US" sz="1300" dirty="0"/>
            </a:br>
            <a:r>
              <a:rPr lang="en-US" sz="1300" dirty="0"/>
              <a:t>	</a:t>
            </a:r>
            <a:r>
              <a:rPr lang="en-US" sz="1300" dirty="0" err="1"/>
              <a:t>int</a:t>
            </a:r>
            <a:r>
              <a:rPr lang="en-US" sz="1300" dirty="0"/>
              <a:t> </a:t>
            </a:r>
            <a:r>
              <a:rPr lang="en-US" sz="1300" dirty="0" err="1"/>
              <a:t>i</a:t>
            </a:r>
            <a:r>
              <a:rPr lang="en-US" sz="1300" dirty="0"/>
              <a:t>, </a:t>
            </a:r>
            <a:r>
              <a:rPr lang="en-US" sz="1300" dirty="0" err="1"/>
              <a:t>jumdata</a:t>
            </a:r>
            <a:r>
              <a:rPr lang="en-US" sz="1300" dirty="0"/>
              <a:t>;</a:t>
            </a:r>
            <a:br>
              <a:rPr lang="en-US" sz="1300" dirty="0"/>
            </a:br>
            <a:r>
              <a:rPr lang="en-US" sz="1300" dirty="0"/>
              <a:t>	char </a:t>
            </a:r>
            <a:r>
              <a:rPr lang="en-US" sz="1300" dirty="0" err="1"/>
              <a:t>jawaban</a:t>
            </a:r>
            <a:r>
              <a:rPr lang="en-US" sz="1300" dirty="0"/>
              <a:t>;</a:t>
            </a:r>
            <a:br>
              <a:rPr lang="en-US" sz="1300" dirty="0"/>
            </a:br>
            <a:r>
              <a:rPr lang="en-US" sz="1300" dirty="0"/>
              <a:t>	double </a:t>
            </a:r>
            <a:r>
              <a:rPr lang="en-US" sz="1300" dirty="0" err="1"/>
              <a:t>jumtotal</a:t>
            </a:r>
            <a:r>
              <a:rPr lang="en-US" sz="1300" dirty="0"/>
              <a:t>, </a:t>
            </a:r>
            <a:r>
              <a:rPr lang="en-US" sz="1300" dirty="0" err="1"/>
              <a:t>rata_rata</a:t>
            </a:r>
            <a:r>
              <a:rPr lang="en-US" sz="1300" dirty="0"/>
              <a:t>;</a:t>
            </a:r>
            <a:br>
              <a:rPr lang="en-US" sz="1300" dirty="0"/>
            </a:br>
            <a:r>
              <a:rPr lang="en-US" sz="1300" dirty="0"/>
              <a:t/>
            </a:r>
            <a:br>
              <a:rPr lang="en-US" sz="1300" dirty="0"/>
            </a:br>
            <a:r>
              <a:rPr lang="en-US" sz="1300" dirty="0"/>
              <a:t>	</a:t>
            </a:r>
            <a:r>
              <a:rPr lang="en-US" sz="1300" dirty="0" err="1"/>
              <a:t>jumdata</a:t>
            </a:r>
            <a:r>
              <a:rPr lang="en-US" sz="1300" dirty="0"/>
              <a:t> = 0;</a:t>
            </a:r>
            <a:br>
              <a:rPr lang="en-US" sz="1300" dirty="0"/>
            </a:br>
            <a:r>
              <a:rPr lang="en-US" sz="1300" dirty="0"/>
              <a:t>	for (</a:t>
            </a:r>
            <a:r>
              <a:rPr lang="en-US" sz="1300" dirty="0" err="1"/>
              <a:t>i</a:t>
            </a:r>
            <a:r>
              <a:rPr lang="en-US" sz="1300" dirty="0"/>
              <a:t>=0; </a:t>
            </a:r>
            <a:r>
              <a:rPr lang="en-US" sz="1300" dirty="0" err="1"/>
              <a:t>i</a:t>
            </a:r>
            <a:r>
              <a:rPr lang="en-US" sz="1300" dirty="0"/>
              <a:t> &lt;10; </a:t>
            </a:r>
            <a:r>
              <a:rPr lang="en-US" sz="1300" dirty="0" err="1"/>
              <a:t>i</a:t>
            </a:r>
            <a:r>
              <a:rPr lang="en-US" sz="1300" dirty="0"/>
              <a:t>++)</a:t>
            </a:r>
            <a:br>
              <a:rPr lang="en-US" sz="1300" dirty="0"/>
            </a:br>
            <a:r>
              <a:rPr lang="en-US" sz="1300" dirty="0"/>
              <a:t>	{</a:t>
            </a:r>
            <a:br>
              <a:rPr lang="en-US" sz="1300" dirty="0"/>
            </a:br>
            <a:r>
              <a:rPr lang="en-US" sz="1300" dirty="0"/>
              <a:t>		</a:t>
            </a:r>
            <a:r>
              <a:rPr lang="en-US" sz="1300" dirty="0" err="1"/>
              <a:t>printf</a:t>
            </a:r>
            <a:r>
              <a:rPr lang="en-US" sz="1300" dirty="0"/>
              <a:t>(”</a:t>
            </a:r>
            <a:r>
              <a:rPr lang="en-US" sz="1300" dirty="0" err="1"/>
              <a:t>Masukkan</a:t>
            </a:r>
            <a:r>
              <a:rPr lang="en-US" sz="1300" dirty="0"/>
              <a:t> </a:t>
            </a:r>
            <a:r>
              <a:rPr lang="en-US" sz="1300" dirty="0" err="1"/>
              <a:t>sembarang</a:t>
            </a:r>
            <a:r>
              <a:rPr lang="en-US" sz="1300" dirty="0"/>
              <a:t> </a:t>
            </a:r>
            <a:r>
              <a:rPr lang="en-US" sz="1300" dirty="0" err="1"/>
              <a:t>bilangan</a:t>
            </a:r>
            <a:r>
              <a:rPr lang="en-US" sz="1300" dirty="0"/>
              <a:t>: ”);</a:t>
            </a:r>
            <a:br>
              <a:rPr lang="en-US" sz="1300" dirty="0"/>
            </a:br>
            <a:r>
              <a:rPr lang="en-US" sz="1300" dirty="0"/>
              <a:t>		</a:t>
            </a:r>
            <a:r>
              <a:rPr lang="en-US" sz="1300" dirty="0" err="1"/>
              <a:t>scanf</a:t>
            </a:r>
            <a:r>
              <a:rPr lang="en-US" sz="1300" dirty="0"/>
              <a:t>(“%lf”, &amp;data[</a:t>
            </a:r>
            <a:r>
              <a:rPr lang="en-US" sz="1300" dirty="0" err="1"/>
              <a:t>i</a:t>
            </a:r>
            <a:r>
              <a:rPr lang="en-US" sz="1300" dirty="0"/>
              <a:t>]);</a:t>
            </a:r>
            <a:br>
              <a:rPr lang="en-US" sz="1300" dirty="0"/>
            </a:br>
            <a:r>
              <a:rPr lang="en-US" sz="1300" dirty="0"/>
              <a:t>		</a:t>
            </a:r>
            <a:br>
              <a:rPr lang="en-US" sz="1300" dirty="0"/>
            </a:br>
            <a:r>
              <a:rPr lang="en-US" sz="1300" dirty="0"/>
              <a:t>		</a:t>
            </a:r>
            <a:r>
              <a:rPr lang="en-US" sz="1300" dirty="0" err="1"/>
              <a:t>printf</a:t>
            </a:r>
            <a:r>
              <a:rPr lang="en-US" sz="1300" dirty="0"/>
              <a:t>(“</a:t>
            </a:r>
            <a:r>
              <a:rPr lang="en-US" sz="1300" dirty="0" err="1"/>
              <a:t>Masukkan</a:t>
            </a:r>
            <a:r>
              <a:rPr lang="en-US" sz="1300" dirty="0"/>
              <a:t> data </a:t>
            </a:r>
            <a:r>
              <a:rPr lang="en-US" sz="1300" dirty="0" err="1"/>
              <a:t>lagi</a:t>
            </a:r>
            <a:r>
              <a:rPr lang="en-US" sz="1300" dirty="0"/>
              <a:t> (Y/T) ? ”);</a:t>
            </a:r>
            <a:br>
              <a:rPr lang="en-US" sz="1300" dirty="0"/>
            </a:br>
            <a:r>
              <a:rPr lang="en-US" sz="1300" dirty="0"/>
              <a:t>		</a:t>
            </a:r>
            <a:r>
              <a:rPr lang="en-US" sz="1300" dirty="0" err="1"/>
              <a:t>scanf</a:t>
            </a:r>
            <a:r>
              <a:rPr lang="en-US" sz="1300" dirty="0"/>
              <a:t>(“%</a:t>
            </a:r>
            <a:r>
              <a:rPr lang="en-US" sz="1300" dirty="0" err="1"/>
              <a:t>c%c</a:t>
            </a:r>
            <a:r>
              <a:rPr lang="en-US" sz="1300" dirty="0"/>
              <a:t>”), &amp;</a:t>
            </a:r>
            <a:r>
              <a:rPr lang="en-US" sz="1300" dirty="0" err="1"/>
              <a:t>jawaban</a:t>
            </a:r>
            <a:r>
              <a:rPr lang="en-US" sz="1300" dirty="0"/>
              <a:t>, &amp;</a:t>
            </a:r>
            <a:r>
              <a:rPr lang="en-US" sz="1300" dirty="0" err="1"/>
              <a:t>jawaban</a:t>
            </a:r>
            <a:r>
              <a:rPr lang="en-US" sz="1300" dirty="0"/>
              <a:t>);</a:t>
            </a:r>
            <a:br>
              <a:rPr lang="en-US" sz="1300" dirty="0"/>
            </a:br>
            <a:r>
              <a:rPr lang="en-US" sz="1300" dirty="0"/>
              <a:t/>
            </a:r>
            <a:br>
              <a:rPr lang="en-US" sz="1300" dirty="0"/>
            </a:br>
            <a:r>
              <a:rPr lang="en-US" sz="1300" dirty="0"/>
              <a:t>		if(</a:t>
            </a:r>
            <a:r>
              <a:rPr lang="en-US" sz="1300" dirty="0" err="1"/>
              <a:t>jawaban</a:t>
            </a:r>
            <a:r>
              <a:rPr lang="en-US" sz="1300" dirty="0"/>
              <a:t>== ‘T’ || </a:t>
            </a:r>
            <a:r>
              <a:rPr lang="en-US" sz="1300" dirty="0" err="1"/>
              <a:t>jawaban</a:t>
            </a:r>
            <a:r>
              <a:rPr lang="en-US" sz="1300" dirty="0"/>
              <a:t> == ‘t’)</a:t>
            </a:r>
            <a:br>
              <a:rPr lang="en-US" sz="1300" dirty="0"/>
            </a:br>
            <a:r>
              <a:rPr lang="en-US" sz="1300" dirty="0"/>
              <a:t>		{</a:t>
            </a:r>
            <a:br>
              <a:rPr lang="en-US" sz="1300" dirty="0"/>
            </a:br>
            <a:r>
              <a:rPr lang="en-US" sz="1300" dirty="0"/>
              <a:t>			</a:t>
            </a:r>
            <a:r>
              <a:rPr lang="en-US" sz="1300" dirty="0" err="1"/>
              <a:t>jumdata</a:t>
            </a:r>
            <a:r>
              <a:rPr lang="en-US" sz="1300" dirty="0"/>
              <a:t> = i+1;</a:t>
            </a:r>
            <a:br>
              <a:rPr lang="en-US" sz="1300" dirty="0"/>
            </a:br>
            <a:r>
              <a:rPr lang="en-US" sz="1300" dirty="0"/>
              <a:t>			break;  //</a:t>
            </a:r>
            <a:r>
              <a:rPr lang="en-US" sz="1300" dirty="0" err="1"/>
              <a:t>keluar</a:t>
            </a:r>
            <a:r>
              <a:rPr lang="en-US" sz="1300" dirty="0"/>
              <a:t> </a:t>
            </a:r>
            <a:r>
              <a:rPr lang="en-US" sz="1300" dirty="0" err="1"/>
              <a:t>dari</a:t>
            </a:r>
            <a:r>
              <a:rPr lang="en-US" sz="1300" dirty="0"/>
              <a:t> looping for</a:t>
            </a:r>
            <a:br>
              <a:rPr lang="en-US" sz="1300" dirty="0"/>
            </a:br>
            <a:r>
              <a:rPr lang="en-US" sz="1300" dirty="0"/>
              <a:t>		}</a:t>
            </a:r>
            <a:br>
              <a:rPr lang="en-US" sz="1300" dirty="0"/>
            </a:br>
            <a:r>
              <a:rPr lang="en-US" sz="1300" dirty="0"/>
              <a:t>	}</a:t>
            </a:r>
            <a:br>
              <a:rPr lang="en-US" sz="1300" dirty="0"/>
            </a:br>
            <a:r>
              <a:rPr lang="en-US" sz="1300" dirty="0"/>
              <a:t>	// </a:t>
            </a:r>
            <a:r>
              <a:rPr lang="en-US" sz="1300" dirty="0" err="1"/>
              <a:t>Hitung</a:t>
            </a:r>
            <a:r>
              <a:rPr lang="en-US" sz="1300" dirty="0"/>
              <a:t> rata2</a:t>
            </a:r>
            <a:br>
              <a:rPr lang="en-US" sz="1300" dirty="0"/>
            </a:br>
            <a:r>
              <a:rPr lang="en-US" sz="1300" dirty="0"/>
              <a:t>	</a:t>
            </a:r>
            <a:r>
              <a:rPr lang="en-US" sz="1300" dirty="0" err="1"/>
              <a:t>jumtotal</a:t>
            </a:r>
            <a:r>
              <a:rPr lang="en-US" sz="1300" dirty="0"/>
              <a:t> = 0;</a:t>
            </a:r>
            <a:br>
              <a:rPr lang="en-US" sz="1300" dirty="0"/>
            </a:br>
            <a:r>
              <a:rPr lang="en-US" sz="1300" dirty="0"/>
              <a:t>	for (</a:t>
            </a:r>
            <a:r>
              <a:rPr lang="en-US" sz="1300" dirty="0" err="1"/>
              <a:t>i</a:t>
            </a:r>
            <a:r>
              <a:rPr lang="en-US" sz="1300" dirty="0"/>
              <a:t>=0; </a:t>
            </a:r>
            <a:r>
              <a:rPr lang="en-US" sz="1300" dirty="0" err="1"/>
              <a:t>i</a:t>
            </a:r>
            <a:r>
              <a:rPr lang="en-US" sz="1300" dirty="0"/>
              <a:t> &lt; </a:t>
            </a:r>
            <a:r>
              <a:rPr lang="en-US" sz="1300" dirty="0" err="1"/>
              <a:t>jumdata</a:t>
            </a:r>
            <a:r>
              <a:rPr lang="en-US" sz="1300" dirty="0"/>
              <a:t>; </a:t>
            </a:r>
            <a:r>
              <a:rPr lang="en-US" sz="1300" dirty="0" err="1"/>
              <a:t>i</a:t>
            </a:r>
            <a:r>
              <a:rPr lang="en-US" sz="1300" dirty="0"/>
              <a:t>++) </a:t>
            </a:r>
          </a:p>
          <a:p>
            <a:r>
              <a:rPr lang="en-US" sz="1300" dirty="0"/>
              <a:t>                </a:t>
            </a:r>
            <a:r>
              <a:rPr lang="en-US" sz="1300" dirty="0" err="1"/>
              <a:t>jumtotal</a:t>
            </a:r>
            <a:r>
              <a:rPr lang="en-US" sz="1300" dirty="0"/>
              <a:t> = </a:t>
            </a:r>
            <a:r>
              <a:rPr lang="en-US" sz="1300" dirty="0" err="1"/>
              <a:t>jumtotal</a:t>
            </a:r>
            <a:r>
              <a:rPr lang="en-US" sz="1300" dirty="0"/>
              <a:t> + data[</a:t>
            </a:r>
            <a:r>
              <a:rPr lang="en-US" sz="1300" dirty="0" err="1"/>
              <a:t>i</a:t>
            </a:r>
            <a:r>
              <a:rPr lang="en-US" sz="1300" dirty="0"/>
              <a:t>];</a:t>
            </a:r>
            <a:br>
              <a:rPr lang="en-US" sz="1300" dirty="0"/>
            </a:br>
            <a:r>
              <a:rPr lang="en-US" sz="1300" dirty="0"/>
              <a:t>	</a:t>
            </a:r>
            <a:r>
              <a:rPr lang="en-US" sz="1300" dirty="0" err="1"/>
              <a:t>rata_rata</a:t>
            </a:r>
            <a:r>
              <a:rPr lang="en-US" sz="1300" dirty="0"/>
              <a:t> = </a:t>
            </a:r>
            <a:r>
              <a:rPr lang="en-US" sz="1300" dirty="0" err="1"/>
              <a:t>jumtotal</a:t>
            </a:r>
            <a:r>
              <a:rPr lang="en-US" sz="1300" dirty="0"/>
              <a:t> / </a:t>
            </a:r>
            <a:r>
              <a:rPr lang="en-US" sz="1300" dirty="0" err="1"/>
              <a:t>jumdata</a:t>
            </a:r>
            <a:r>
              <a:rPr lang="en-US" sz="1300" dirty="0"/>
              <a:t>;</a:t>
            </a:r>
            <a:br>
              <a:rPr lang="en-US" sz="1300" dirty="0"/>
            </a:br>
            <a:r>
              <a:rPr lang="en-US" sz="1300" dirty="0"/>
              <a:t>	</a:t>
            </a:r>
            <a:r>
              <a:rPr lang="en-US" sz="1300" dirty="0" err="1"/>
              <a:t>printf</a:t>
            </a:r>
            <a:r>
              <a:rPr lang="en-US" sz="1300" dirty="0"/>
              <a:t>(“Rata-rata = %lf\n”, </a:t>
            </a:r>
            <a:r>
              <a:rPr lang="en-US" sz="1300" dirty="0" err="1"/>
              <a:t>rata_rata</a:t>
            </a:r>
            <a:r>
              <a:rPr lang="en-US" sz="1300" dirty="0"/>
              <a:t>);</a:t>
            </a:r>
            <a:br>
              <a:rPr lang="en-US" sz="1300" dirty="0"/>
            </a:br>
            <a:r>
              <a:rPr lang="en-US" sz="1300" dirty="0"/>
              <a:t>	return 0;</a:t>
            </a:r>
            <a:br>
              <a:rPr lang="en-US" sz="1300" dirty="0"/>
            </a:br>
            <a:r>
              <a:rPr lang="en-US" sz="1300" dirty="0"/>
              <a:t>}   //</a:t>
            </a:r>
            <a:r>
              <a:rPr lang="en-US" sz="1300" dirty="0" err="1"/>
              <a:t>ratalrk.c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73482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1" y="1828800"/>
            <a:ext cx="8946653" cy="4351337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7098" t="16371" r="22799" b="3404"/>
          <a:stretch/>
        </p:blipFill>
        <p:spPr>
          <a:xfrm>
            <a:off x="-10659" y="230985"/>
            <a:ext cx="10628617" cy="67077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2602" y="0"/>
            <a:ext cx="5913633" cy="25666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8519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.Array 2 </a:t>
            </a:r>
            <a:r>
              <a:rPr lang="en-US" dirty="0" err="1"/>
              <a:t>Dimensi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/>
              <a:t>Array</a:t>
            </a:r>
            <a:r>
              <a:rPr lang="es-ES" dirty="0"/>
              <a:t> 2 </a:t>
            </a:r>
            <a:r>
              <a:rPr lang="es-ES" dirty="0" err="1"/>
              <a:t>dimensi</a:t>
            </a:r>
            <a:r>
              <a:rPr lang="es-ES" dirty="0"/>
              <a:t> </a:t>
            </a:r>
            <a:r>
              <a:rPr lang="es-ES" dirty="0" err="1"/>
              <a:t>adalah</a:t>
            </a:r>
            <a:r>
              <a:rPr lang="es-ES" dirty="0"/>
              <a:t> </a:t>
            </a:r>
            <a:r>
              <a:rPr lang="es-ES" dirty="0" err="1"/>
              <a:t>array</a:t>
            </a:r>
            <a:r>
              <a:rPr lang="es-ES" dirty="0"/>
              <a:t> yang </a:t>
            </a:r>
            <a:r>
              <a:rPr lang="es-ES" dirty="0" err="1"/>
              <a:t>memiliki</a:t>
            </a:r>
            <a:r>
              <a:rPr lang="es-ES" dirty="0"/>
              <a:t> </a:t>
            </a:r>
            <a:r>
              <a:rPr lang="es-ES" dirty="0" err="1"/>
              <a:t>beberapa</a:t>
            </a:r>
            <a:r>
              <a:rPr lang="es-ES" dirty="0"/>
              <a:t> </a:t>
            </a:r>
            <a:r>
              <a:rPr lang="es-ES" dirty="0" err="1"/>
              <a:t>baris</a:t>
            </a:r>
            <a:r>
              <a:rPr lang="es-ES" dirty="0"/>
              <a:t> dan </a:t>
            </a:r>
            <a:r>
              <a:rPr lang="es-ES" dirty="0" err="1"/>
              <a:t>beberapa</a:t>
            </a:r>
            <a:r>
              <a:rPr lang="es-ES" dirty="0"/>
              <a:t> </a:t>
            </a:r>
            <a:r>
              <a:rPr lang="es-ES" dirty="0" err="1"/>
              <a:t>kolom</a:t>
            </a:r>
            <a:r>
              <a:rPr lang="es-ES" dirty="0"/>
              <a:t>.</a:t>
            </a:r>
          </a:p>
          <a:p>
            <a:r>
              <a:rPr lang="en-US" dirty="0"/>
              <a:t>Array 2 </a:t>
            </a:r>
            <a:r>
              <a:rPr lang="en-US" dirty="0" err="1"/>
              <a:t>dimensi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dibayangkan</a:t>
            </a:r>
            <a:r>
              <a:rPr lang="en-US" dirty="0"/>
              <a:t> </a:t>
            </a:r>
            <a:r>
              <a:rPr lang="en-US" dirty="0" err="1"/>
              <a:t>bentuknya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>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078067"/>
              </p:ext>
            </p:extLst>
          </p:nvPr>
        </p:nvGraphicFramePr>
        <p:xfrm>
          <a:off x="1448320" y="3211882"/>
          <a:ext cx="8816451" cy="30321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2889">
                  <a:extLst>
                    <a:ext uri="{9D8B030D-6E8A-4147-A177-3AD203B41FA5}">
                      <a16:colId xmlns:a16="http://schemas.microsoft.com/office/drawing/2014/main" val="1186926297"/>
                    </a:ext>
                  </a:extLst>
                </a:gridCol>
                <a:gridCol w="1179265">
                  <a:extLst>
                    <a:ext uri="{9D8B030D-6E8A-4147-A177-3AD203B41FA5}">
                      <a16:colId xmlns:a16="http://schemas.microsoft.com/office/drawing/2014/main" val="1329384182"/>
                    </a:ext>
                  </a:extLst>
                </a:gridCol>
                <a:gridCol w="1363117">
                  <a:extLst>
                    <a:ext uri="{9D8B030D-6E8A-4147-A177-3AD203B41FA5}">
                      <a16:colId xmlns:a16="http://schemas.microsoft.com/office/drawing/2014/main" val="1251033663"/>
                    </a:ext>
                  </a:extLst>
                </a:gridCol>
                <a:gridCol w="1247795">
                  <a:extLst>
                    <a:ext uri="{9D8B030D-6E8A-4147-A177-3AD203B41FA5}">
                      <a16:colId xmlns:a16="http://schemas.microsoft.com/office/drawing/2014/main" val="768445484"/>
                    </a:ext>
                  </a:extLst>
                </a:gridCol>
                <a:gridCol w="1247795">
                  <a:extLst>
                    <a:ext uri="{9D8B030D-6E8A-4147-A177-3AD203B41FA5}">
                      <a16:colId xmlns:a16="http://schemas.microsoft.com/office/drawing/2014/main" val="4190630726"/>
                    </a:ext>
                  </a:extLst>
                </a:gridCol>
                <a:gridCol w="1247795">
                  <a:extLst>
                    <a:ext uri="{9D8B030D-6E8A-4147-A177-3AD203B41FA5}">
                      <a16:colId xmlns:a16="http://schemas.microsoft.com/office/drawing/2014/main" val="762288385"/>
                    </a:ext>
                  </a:extLst>
                </a:gridCol>
                <a:gridCol w="1247795">
                  <a:extLst>
                    <a:ext uri="{9D8B030D-6E8A-4147-A177-3AD203B41FA5}">
                      <a16:colId xmlns:a16="http://schemas.microsoft.com/office/drawing/2014/main" val="29247865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Kolom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Kolom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Kolom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Kolom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3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Kolom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4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Kolom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5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9185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/>
                        <a:t>Baris</a:t>
                      </a:r>
                      <a:r>
                        <a:rPr lang="en-US" b="1" dirty="0"/>
                        <a:t> 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A[0][0]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A[0][1]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A[0][2]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A[0][3]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A[0][4]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A[0][5]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6947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/>
                        <a:t>Baris</a:t>
                      </a:r>
                      <a:r>
                        <a:rPr lang="en-US" b="1" dirty="0"/>
                        <a:t> 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A[1][0]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A[1][1]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A[1][2]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A[1][3]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A[1][4]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A[1][5]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8806981"/>
                  </a:ext>
                </a:extLst>
              </a:tr>
              <a:tr h="741023">
                <a:tc>
                  <a:txBody>
                    <a:bodyPr/>
                    <a:lstStyle/>
                    <a:p>
                      <a:r>
                        <a:rPr lang="en-US" b="1" dirty="0" err="1"/>
                        <a:t>Baris</a:t>
                      </a:r>
                      <a:r>
                        <a:rPr lang="en-US" b="1" dirty="0"/>
                        <a:t> 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A[2][0]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A[2][1]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A[2][2]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A[2][3]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A[2][4]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A[2][5]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3607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/>
                        <a:t>Baris</a:t>
                      </a:r>
                      <a:r>
                        <a:rPr lang="en-US" b="1" dirty="0"/>
                        <a:t> 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A[3][0]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A[3][1]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A[3][2]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A[3][3]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A[3][4]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A[3][5]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718710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74221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365761"/>
            <a:ext cx="9692640" cy="427616"/>
          </a:xfrm>
        </p:spPr>
        <p:txBody>
          <a:bodyPr>
            <a:normAutofit fontScale="90000"/>
          </a:bodyPr>
          <a:lstStyle/>
          <a:p>
            <a:r>
              <a:rPr lang="en-US" dirty="0"/>
              <a:t>.</a:t>
            </a:r>
            <a:r>
              <a:rPr lang="en-US" dirty="0" err="1"/>
              <a:t>Contoh</a:t>
            </a:r>
            <a:r>
              <a:rPr lang="en-US" dirty="0"/>
              <a:t> Program (iii)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048871"/>
            <a:ext cx="8595360" cy="5338481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[</a:t>
            </a:r>
            <a:r>
              <a:rPr lang="en-US" b="1" dirty="0" err="1"/>
              <a:t>Menampilkan</a:t>
            </a:r>
            <a:r>
              <a:rPr lang="en-US" b="1" dirty="0"/>
              <a:t> </a:t>
            </a:r>
            <a:r>
              <a:rPr lang="en-US" b="1" dirty="0" err="1"/>
              <a:t>nama</a:t>
            </a:r>
            <a:r>
              <a:rPr lang="en-US" b="1" dirty="0"/>
              <a:t> </a:t>
            </a:r>
            <a:r>
              <a:rPr lang="en-US" b="1" dirty="0" err="1"/>
              <a:t>bulan</a:t>
            </a:r>
            <a:r>
              <a:rPr lang="en-US" b="1" dirty="0"/>
              <a:t>]</a:t>
            </a:r>
          </a:p>
          <a:p>
            <a:r>
              <a:rPr lang="en-US" dirty="0" err="1"/>
              <a:t>Buatlah</a:t>
            </a:r>
            <a:r>
              <a:rPr lang="en-US" dirty="0"/>
              <a:t> program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menampilkan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bulan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kode</a:t>
            </a:r>
            <a:r>
              <a:rPr lang="en-US" dirty="0"/>
              <a:t> </a:t>
            </a:r>
            <a:r>
              <a:rPr lang="en-US" dirty="0" err="1"/>
              <a:t>bulan</a:t>
            </a:r>
            <a:r>
              <a:rPr lang="en-US" dirty="0"/>
              <a:t>. </a:t>
            </a:r>
            <a:r>
              <a:rPr lang="en-US" dirty="0" err="1"/>
              <a:t>Misalnya</a:t>
            </a:r>
            <a:r>
              <a:rPr lang="en-US" dirty="0"/>
              <a:t>, 1  </a:t>
            </a:r>
            <a:r>
              <a:rPr lang="en-US" dirty="0" err="1"/>
              <a:t>berarti</a:t>
            </a:r>
            <a:r>
              <a:rPr lang="en-US" dirty="0"/>
              <a:t> “</a:t>
            </a:r>
            <a:r>
              <a:rPr lang="en-US" dirty="0" err="1"/>
              <a:t>Januari</a:t>
            </a:r>
            <a:r>
              <a:rPr lang="en-US" dirty="0"/>
              <a:t>”, 2 </a:t>
            </a:r>
            <a:r>
              <a:rPr lang="en-US" dirty="0" err="1"/>
              <a:t>berarti</a:t>
            </a:r>
            <a:r>
              <a:rPr lang="en-US" dirty="0"/>
              <a:t> </a:t>
            </a:r>
            <a:r>
              <a:rPr lang="en-US" dirty="0" err="1"/>
              <a:t>Februari</a:t>
            </a:r>
            <a:r>
              <a:rPr lang="en-US" dirty="0"/>
              <a:t> </a:t>
            </a:r>
            <a:r>
              <a:rPr lang="en-US" dirty="0" err="1"/>
              <a:t>dst</a:t>
            </a:r>
            <a:r>
              <a:rPr lang="en-US" dirty="0"/>
              <a:t>.. </a:t>
            </a:r>
          </a:p>
          <a:p>
            <a:r>
              <a:rPr lang="en-US" dirty="0" err="1"/>
              <a:t>Gunakan</a:t>
            </a:r>
            <a:r>
              <a:rPr lang="en-US" dirty="0"/>
              <a:t> </a:t>
            </a:r>
            <a:r>
              <a:rPr lang="en-US" dirty="0" err="1"/>
              <a:t>larik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menyimpan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bulan</a:t>
            </a:r>
            <a:r>
              <a:rPr lang="en-US" dirty="0"/>
              <a:t> </a:t>
            </a:r>
          </a:p>
          <a:p>
            <a:r>
              <a:rPr lang="en-US" sz="1900" b="1" dirty="0" err="1"/>
              <a:t>Algoritma</a:t>
            </a:r>
            <a:r>
              <a:rPr lang="en-US" sz="1900" b="1" dirty="0"/>
              <a:t> </a:t>
            </a:r>
          </a:p>
          <a:p>
            <a:pPr marL="0" indent="0">
              <a:buNone/>
            </a:pPr>
            <a:r>
              <a:rPr lang="en-US" sz="1700" dirty="0"/>
              <a:t>1. Nama </a:t>
            </a:r>
            <a:r>
              <a:rPr lang="en-US" sz="1700" dirty="0" err="1"/>
              <a:t>Bulan</a:t>
            </a:r>
            <a:r>
              <a:rPr lang="en-US" sz="1700" dirty="0"/>
              <a:t> </a:t>
            </a:r>
            <a:r>
              <a:rPr lang="en-US" sz="1700" dirty="0">
                <a:sym typeface="Wingdings" panose="05000000000000000000" pitchFamily="2" charset="2"/>
              </a:rPr>
              <a:t>[“ ”,"</a:t>
            </a:r>
            <a:r>
              <a:rPr lang="en-US" sz="1700" dirty="0" err="1">
                <a:sym typeface="Wingdings" panose="05000000000000000000" pitchFamily="2" charset="2"/>
              </a:rPr>
              <a:t>Januari</a:t>
            </a:r>
            <a:r>
              <a:rPr lang="en-US" sz="1700" dirty="0">
                <a:sym typeface="Wingdings" panose="05000000000000000000" pitchFamily="2" charset="2"/>
              </a:rPr>
              <a:t>" "</a:t>
            </a:r>
            <a:r>
              <a:rPr lang="en-US" sz="1700" dirty="0" err="1">
                <a:sym typeface="Wingdings" panose="05000000000000000000" pitchFamily="2" charset="2"/>
              </a:rPr>
              <a:t>Februari</a:t>
            </a:r>
            <a:r>
              <a:rPr lang="en-US" sz="1700" dirty="0">
                <a:sym typeface="Wingdings" panose="05000000000000000000" pitchFamily="2" charset="2"/>
              </a:rPr>
              <a:t>“, "</a:t>
            </a:r>
            <a:r>
              <a:rPr lang="en-US" sz="1700" dirty="0" err="1">
                <a:sym typeface="Wingdings" panose="05000000000000000000" pitchFamily="2" charset="2"/>
              </a:rPr>
              <a:t>Maret</a:t>
            </a:r>
            <a:r>
              <a:rPr lang="en-US" sz="1700" dirty="0">
                <a:sym typeface="Wingdings" panose="05000000000000000000" pitchFamily="2" charset="2"/>
              </a:rPr>
              <a:t>","</a:t>
            </a:r>
            <a:r>
              <a:rPr lang="en-US" sz="1700" dirty="0" err="1">
                <a:sym typeface="Wingdings" panose="05000000000000000000" pitchFamily="2" charset="2"/>
              </a:rPr>
              <a:t>April","Mei</a:t>
            </a:r>
            <a:r>
              <a:rPr lang="en-US" sz="1700" dirty="0">
                <a:sym typeface="Wingdings" panose="05000000000000000000" pitchFamily="2" charset="2"/>
              </a:rPr>
              <a:t>,</a:t>
            </a:r>
          </a:p>
          <a:p>
            <a:pPr marL="0" indent="0">
              <a:buNone/>
            </a:pPr>
            <a:r>
              <a:rPr lang="en-US" sz="1700" dirty="0">
                <a:sym typeface="Wingdings" panose="05000000000000000000" pitchFamily="2" charset="2"/>
              </a:rPr>
              <a:t>                               "</a:t>
            </a:r>
            <a:r>
              <a:rPr lang="en-US" sz="1700" dirty="0" err="1">
                <a:sym typeface="Wingdings" panose="05000000000000000000" pitchFamily="2" charset="2"/>
              </a:rPr>
              <a:t>Juni</a:t>
            </a:r>
            <a:r>
              <a:rPr lang="en-US" sz="1700" dirty="0">
                <a:sym typeface="Wingdings" panose="05000000000000000000" pitchFamily="2" charset="2"/>
              </a:rPr>
              <a:t>", "</a:t>
            </a:r>
            <a:r>
              <a:rPr lang="en-US" sz="1700" dirty="0" err="1">
                <a:sym typeface="Wingdings" panose="05000000000000000000" pitchFamily="2" charset="2"/>
              </a:rPr>
              <a:t>Juli</a:t>
            </a:r>
            <a:r>
              <a:rPr lang="en-US" sz="1700" dirty="0">
                <a:sym typeface="Wingdings" panose="05000000000000000000" pitchFamily="2" charset="2"/>
              </a:rPr>
              <a:t>", "</a:t>
            </a:r>
            <a:r>
              <a:rPr lang="en-US" sz="1700" dirty="0" err="1">
                <a:sym typeface="Wingdings" panose="05000000000000000000" pitchFamily="2" charset="2"/>
              </a:rPr>
              <a:t>Agustus</a:t>
            </a:r>
            <a:r>
              <a:rPr lang="en-US" sz="1700" dirty="0">
                <a:sym typeface="Wingdings" panose="05000000000000000000" pitchFamily="2" charset="2"/>
              </a:rPr>
              <a:t>", "September","</a:t>
            </a:r>
            <a:r>
              <a:rPr lang="en-US" sz="1700" dirty="0" err="1">
                <a:sym typeface="Wingdings" panose="05000000000000000000" pitchFamily="2" charset="2"/>
              </a:rPr>
              <a:t>Oktober</a:t>
            </a:r>
            <a:r>
              <a:rPr lang="en-US" sz="1700" dirty="0">
                <a:sym typeface="Wingdings" panose="05000000000000000000" pitchFamily="2" charset="2"/>
              </a:rPr>
              <a:t>",</a:t>
            </a:r>
          </a:p>
          <a:p>
            <a:pPr marL="0" indent="0">
              <a:buNone/>
            </a:pPr>
            <a:r>
              <a:rPr lang="en-US" sz="1700" dirty="0">
                <a:sym typeface="Wingdings" panose="05000000000000000000" pitchFamily="2" charset="2"/>
              </a:rPr>
              <a:t>		"</a:t>
            </a:r>
            <a:r>
              <a:rPr lang="en-US" sz="1700" dirty="0" err="1">
                <a:sym typeface="Wingdings" panose="05000000000000000000" pitchFamily="2" charset="2"/>
              </a:rPr>
              <a:t>Nopember</a:t>
            </a:r>
            <a:r>
              <a:rPr lang="en-US" sz="1700" dirty="0">
                <a:sym typeface="Wingdings" panose="05000000000000000000" pitchFamily="2" charset="2"/>
              </a:rPr>
              <a:t>","</a:t>
            </a:r>
            <a:r>
              <a:rPr lang="en-US" sz="1700" dirty="0" err="1">
                <a:sym typeface="Wingdings" panose="05000000000000000000" pitchFamily="2" charset="2"/>
              </a:rPr>
              <a:t>Desember</a:t>
            </a:r>
            <a:r>
              <a:rPr lang="en-US" sz="1700" dirty="0">
                <a:sym typeface="Wingdings" panose="05000000000000000000" pitchFamily="2" charset="2"/>
              </a:rPr>
              <a:t>“]</a:t>
            </a:r>
          </a:p>
          <a:p>
            <a:pPr marL="0" indent="0">
              <a:buNone/>
            </a:pPr>
            <a:r>
              <a:rPr lang="en-US" sz="1700" dirty="0"/>
              <a:t>2. </a:t>
            </a:r>
            <a:r>
              <a:rPr lang="en-US" sz="1700" dirty="0" err="1"/>
              <a:t>Masukkan</a:t>
            </a:r>
            <a:r>
              <a:rPr lang="en-US" sz="1700" dirty="0"/>
              <a:t> (</a:t>
            </a:r>
            <a:r>
              <a:rPr lang="en-US" sz="1700" dirty="0" err="1"/>
              <a:t>kodeBulan</a:t>
            </a:r>
            <a:r>
              <a:rPr lang="en-US" sz="1700" dirty="0"/>
              <a:t>)</a:t>
            </a:r>
          </a:p>
          <a:p>
            <a:pPr marL="0" indent="0">
              <a:buNone/>
            </a:pPr>
            <a:r>
              <a:rPr lang="en-US" sz="1700" dirty="0"/>
              <a:t>3. JIKA </a:t>
            </a:r>
            <a:r>
              <a:rPr lang="en-US" sz="1700" dirty="0" err="1"/>
              <a:t>kodeBulan</a:t>
            </a:r>
            <a:r>
              <a:rPr lang="en-US" sz="1700" dirty="0"/>
              <a:t> &gt;= 1 DAN </a:t>
            </a:r>
            <a:r>
              <a:rPr lang="en-US" sz="1700" dirty="0" err="1"/>
              <a:t>kodeBulan</a:t>
            </a:r>
            <a:r>
              <a:rPr lang="en-US" sz="1700" dirty="0"/>
              <a:t> &lt;=12 MAKA </a:t>
            </a:r>
          </a:p>
          <a:p>
            <a:pPr marL="0" indent="0">
              <a:buNone/>
            </a:pPr>
            <a:r>
              <a:rPr lang="en-US" sz="1700" dirty="0"/>
              <a:t>         </a:t>
            </a:r>
            <a:r>
              <a:rPr lang="en-US" sz="1700" dirty="0" err="1"/>
              <a:t>tampilkan</a:t>
            </a:r>
            <a:r>
              <a:rPr lang="en-US" sz="1700" dirty="0"/>
              <a:t> (</a:t>
            </a:r>
            <a:r>
              <a:rPr lang="en-US" sz="1700" dirty="0" err="1"/>
              <a:t>NamaBulan</a:t>
            </a:r>
            <a:r>
              <a:rPr lang="en-US" sz="1700" dirty="0"/>
              <a:t>[</a:t>
            </a:r>
            <a:r>
              <a:rPr lang="en-US" sz="1700" dirty="0" err="1"/>
              <a:t>kodeBulan</a:t>
            </a:r>
            <a:r>
              <a:rPr lang="en-US" sz="1700" dirty="0"/>
              <a:t>])</a:t>
            </a:r>
          </a:p>
          <a:p>
            <a:pPr marL="0" indent="0">
              <a:buNone/>
            </a:pPr>
            <a:r>
              <a:rPr lang="en-US" sz="1700" dirty="0"/>
              <a:t>   SEBALIKNYA </a:t>
            </a:r>
          </a:p>
          <a:p>
            <a:pPr marL="0" indent="0">
              <a:buNone/>
            </a:pPr>
            <a:r>
              <a:rPr lang="en-US" sz="1700" dirty="0"/>
              <a:t>         </a:t>
            </a:r>
            <a:r>
              <a:rPr lang="en-US" sz="1700" dirty="0" err="1"/>
              <a:t>tampilkan</a:t>
            </a:r>
            <a:r>
              <a:rPr lang="en-US" sz="1700" dirty="0"/>
              <a:t> (“</a:t>
            </a:r>
            <a:r>
              <a:rPr lang="en-US" sz="1700" dirty="0" err="1"/>
              <a:t>Kode</a:t>
            </a:r>
            <a:r>
              <a:rPr lang="en-US" sz="1700" dirty="0"/>
              <a:t> </a:t>
            </a:r>
            <a:r>
              <a:rPr lang="en-US" sz="1700" dirty="0" err="1"/>
              <a:t>Bulan</a:t>
            </a:r>
            <a:r>
              <a:rPr lang="en-US" sz="1700" dirty="0"/>
              <a:t> </a:t>
            </a:r>
            <a:r>
              <a:rPr lang="en-US" sz="1700" dirty="0" err="1"/>
              <a:t>harus</a:t>
            </a:r>
            <a:r>
              <a:rPr lang="en-US" sz="1700" dirty="0"/>
              <a:t> </a:t>
            </a:r>
            <a:r>
              <a:rPr lang="en-US" sz="1700" dirty="0" err="1"/>
              <a:t>antara</a:t>
            </a:r>
            <a:r>
              <a:rPr lang="en-US" sz="1700" dirty="0"/>
              <a:t> 1s/d12)</a:t>
            </a:r>
          </a:p>
          <a:p>
            <a:pPr marL="0" indent="0">
              <a:buNone/>
            </a:pPr>
            <a:r>
              <a:rPr lang="en-US" sz="1700" dirty="0"/>
              <a:t>   AKHIR-JIKA</a:t>
            </a:r>
          </a:p>
          <a:p>
            <a:endParaRPr lang="en-US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101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.</a:t>
            </a:r>
            <a:r>
              <a:rPr lang="en-US" dirty="0" err="1"/>
              <a:t>Contoh</a:t>
            </a:r>
            <a:r>
              <a:rPr lang="en-US" dirty="0"/>
              <a:t> Program (iii)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Menampilkan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bulan</a:t>
            </a:r>
            <a:endParaRPr lang="en-US" dirty="0"/>
          </a:p>
          <a:p>
            <a:r>
              <a:rPr lang="en-US" dirty="0"/>
              <a:t>#include &lt;</a:t>
            </a:r>
            <a:r>
              <a:rPr lang="en-US" dirty="0" err="1"/>
              <a:t>stdio.h</a:t>
            </a:r>
            <a:r>
              <a:rPr lang="en-US" dirty="0"/>
              <a:t>&gt;</a:t>
            </a:r>
            <a:br>
              <a:rPr lang="en-US" dirty="0"/>
            </a:br>
            <a:r>
              <a:rPr lang="en-US" dirty="0" err="1"/>
              <a:t>int</a:t>
            </a:r>
            <a:r>
              <a:rPr lang="en-US" dirty="0"/>
              <a:t> main ( )</a:t>
            </a:r>
            <a:br>
              <a:rPr lang="en-US" dirty="0"/>
            </a:br>
            <a:r>
              <a:rPr lang="en-US" dirty="0"/>
              <a:t>{</a:t>
            </a:r>
            <a:br>
              <a:rPr lang="en-US" dirty="0"/>
            </a:br>
            <a:r>
              <a:rPr lang="en-US" dirty="0"/>
              <a:t>	char </a:t>
            </a:r>
            <a:r>
              <a:rPr lang="en-US" dirty="0" err="1"/>
              <a:t>nama_bulan</a:t>
            </a:r>
            <a:r>
              <a:rPr lang="en-US" dirty="0"/>
              <a:t>[][10] = {“ “, “</a:t>
            </a:r>
            <a:r>
              <a:rPr lang="en-US" dirty="0" err="1"/>
              <a:t>Januari</a:t>
            </a:r>
            <a:r>
              <a:rPr lang="en-US" dirty="0"/>
              <a:t>”, “</a:t>
            </a:r>
            <a:r>
              <a:rPr lang="en-US" dirty="0" err="1"/>
              <a:t>Februari</a:t>
            </a:r>
            <a:r>
              <a:rPr lang="en-US" dirty="0"/>
              <a:t>”, “</a:t>
            </a:r>
            <a:r>
              <a:rPr lang="en-US" dirty="0" err="1"/>
              <a:t>Maret</a:t>
            </a:r>
            <a:r>
              <a:rPr lang="en-US" dirty="0"/>
              <a:t>”, “April”,</a:t>
            </a:r>
            <a:br>
              <a:rPr lang="en-US" dirty="0"/>
            </a:br>
            <a:r>
              <a:rPr lang="en-US" dirty="0"/>
              <a:t>                                                      “Mei”, “</a:t>
            </a:r>
            <a:r>
              <a:rPr lang="en-US" dirty="0" err="1"/>
              <a:t>Juni</a:t>
            </a:r>
            <a:r>
              <a:rPr lang="en-US" dirty="0"/>
              <a:t>”, “</a:t>
            </a:r>
            <a:r>
              <a:rPr lang="en-US" dirty="0" err="1"/>
              <a:t>Juli</a:t>
            </a:r>
            <a:r>
              <a:rPr lang="en-US" dirty="0"/>
              <a:t>”, ”</a:t>
            </a:r>
            <a:r>
              <a:rPr lang="en-US" dirty="0" err="1"/>
              <a:t>Agustus</a:t>
            </a:r>
            <a:r>
              <a:rPr lang="en-US" dirty="0"/>
              <a:t>”, “September”,</a:t>
            </a:r>
            <a:br>
              <a:rPr lang="en-US" dirty="0"/>
            </a:br>
            <a:r>
              <a:rPr lang="en-US" dirty="0"/>
              <a:t>                                                      “</a:t>
            </a:r>
            <a:r>
              <a:rPr lang="en-US" dirty="0" err="1"/>
              <a:t>Oktober</a:t>
            </a:r>
            <a:r>
              <a:rPr lang="en-US" dirty="0"/>
              <a:t>”, “</a:t>
            </a:r>
            <a:r>
              <a:rPr lang="en-US" dirty="0" err="1"/>
              <a:t>Nopember</a:t>
            </a:r>
            <a:r>
              <a:rPr lang="en-US" dirty="0"/>
              <a:t>”, “</a:t>
            </a:r>
            <a:r>
              <a:rPr lang="en-US" dirty="0" err="1"/>
              <a:t>Desember</a:t>
            </a:r>
            <a:r>
              <a:rPr lang="en-US" dirty="0"/>
              <a:t>”};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kode_bulan</a:t>
            </a:r>
            <a:r>
              <a:rPr lang="en-US" dirty="0"/>
              <a:t>;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err="1"/>
              <a:t>printf</a:t>
            </a:r>
            <a:r>
              <a:rPr lang="en-US" dirty="0"/>
              <a:t>(“</a:t>
            </a:r>
            <a:r>
              <a:rPr lang="en-US" dirty="0" err="1"/>
              <a:t>Kode</a:t>
            </a:r>
            <a:r>
              <a:rPr lang="en-US" dirty="0"/>
              <a:t> </a:t>
            </a:r>
            <a:r>
              <a:rPr lang="en-US" dirty="0" err="1"/>
              <a:t>Bulan</a:t>
            </a:r>
            <a:r>
              <a:rPr lang="en-US" dirty="0"/>
              <a:t> (1..12) : ”);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err="1"/>
              <a:t>scanf</a:t>
            </a:r>
            <a:r>
              <a:rPr lang="en-US" dirty="0"/>
              <a:t>(”%d”, &amp;</a:t>
            </a:r>
            <a:r>
              <a:rPr lang="en-US" dirty="0" err="1"/>
              <a:t>kode_bulan</a:t>
            </a:r>
            <a:r>
              <a:rPr lang="en-US" dirty="0"/>
              <a:t>);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	if(</a:t>
            </a:r>
            <a:r>
              <a:rPr lang="en-US" dirty="0" err="1"/>
              <a:t>kode_bulan</a:t>
            </a:r>
            <a:r>
              <a:rPr lang="en-US" dirty="0"/>
              <a:t> &gt;= 1 &amp;&amp; </a:t>
            </a:r>
            <a:r>
              <a:rPr lang="en-US" dirty="0" err="1"/>
              <a:t>kode_bulan</a:t>
            </a:r>
            <a:r>
              <a:rPr lang="en-US" dirty="0"/>
              <a:t> &lt;=12)</a:t>
            </a:r>
            <a:br>
              <a:rPr lang="en-US" dirty="0"/>
            </a:br>
            <a:r>
              <a:rPr lang="en-US" dirty="0"/>
              <a:t>		</a:t>
            </a:r>
            <a:r>
              <a:rPr lang="en-US" dirty="0" err="1"/>
              <a:t>printf</a:t>
            </a:r>
            <a:r>
              <a:rPr lang="en-US" dirty="0"/>
              <a:t>(“</a:t>
            </a:r>
            <a:r>
              <a:rPr lang="en-US" dirty="0" err="1"/>
              <a:t>Bulan</a:t>
            </a:r>
            <a:r>
              <a:rPr lang="en-US" dirty="0"/>
              <a:t> : %s \n”, </a:t>
            </a:r>
            <a:r>
              <a:rPr lang="en-US" dirty="0" err="1"/>
              <a:t>nama_bulan</a:t>
            </a:r>
            <a:r>
              <a:rPr lang="en-US" dirty="0"/>
              <a:t>[</a:t>
            </a:r>
            <a:r>
              <a:rPr lang="en-US" dirty="0" err="1"/>
              <a:t>kode_bulan</a:t>
            </a:r>
            <a:r>
              <a:rPr lang="en-US" dirty="0"/>
              <a:t>]);</a:t>
            </a:r>
            <a:br>
              <a:rPr lang="en-US" dirty="0"/>
            </a:br>
            <a:r>
              <a:rPr lang="en-US" dirty="0"/>
              <a:t>	else</a:t>
            </a:r>
            <a:br>
              <a:rPr lang="en-US" dirty="0"/>
            </a:br>
            <a:r>
              <a:rPr lang="en-US" dirty="0"/>
              <a:t>		</a:t>
            </a:r>
            <a:r>
              <a:rPr lang="en-US" dirty="0" err="1"/>
              <a:t>printf</a:t>
            </a:r>
            <a:r>
              <a:rPr lang="en-US" dirty="0"/>
              <a:t>(“</a:t>
            </a:r>
            <a:r>
              <a:rPr lang="en-US" dirty="0" err="1"/>
              <a:t>Kode</a:t>
            </a:r>
            <a:r>
              <a:rPr lang="en-US" dirty="0"/>
              <a:t> </a:t>
            </a:r>
            <a:r>
              <a:rPr lang="en-US" dirty="0" err="1"/>
              <a:t>bulan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1 s/d 12 \n”);</a:t>
            </a:r>
            <a:br>
              <a:rPr lang="en-US" dirty="0"/>
            </a:br>
            <a:r>
              <a:rPr lang="en-US" dirty="0"/>
              <a:t>	return 0;</a:t>
            </a:r>
            <a:br>
              <a:rPr lang="en-US" dirty="0"/>
            </a:br>
            <a:r>
              <a:rPr lang="en-US" dirty="0"/>
              <a:t>}</a:t>
            </a:r>
            <a:br>
              <a:rPr lang="en-US" dirty="0"/>
            </a:br>
            <a:r>
              <a:rPr lang="en-US" dirty="0"/>
              <a:t>//</a:t>
            </a:r>
            <a:r>
              <a:rPr lang="en-US" dirty="0" err="1"/>
              <a:t>namabln.c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65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5376" t="12546" r="3508" b="18453"/>
          <a:stretch/>
        </p:blipFill>
        <p:spPr>
          <a:xfrm>
            <a:off x="193551" y="891326"/>
            <a:ext cx="8472777" cy="52950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3831" t="20361" r="50979" b="53462"/>
          <a:stretch/>
        </p:blipFill>
        <p:spPr>
          <a:xfrm>
            <a:off x="5454465" y="1119115"/>
            <a:ext cx="5268035" cy="28696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460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728" y="365760"/>
            <a:ext cx="10517784" cy="753356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4000" dirty="0"/>
              <a:t>Program </a:t>
            </a:r>
            <a:r>
              <a:rPr lang="en-US" sz="4000" dirty="0" err="1"/>
              <a:t>mencetak</a:t>
            </a:r>
            <a:r>
              <a:rPr lang="en-US" sz="4000" dirty="0"/>
              <a:t> </a:t>
            </a:r>
            <a:r>
              <a:rPr lang="en-US" sz="4000" dirty="0" err="1"/>
              <a:t>karakter</a:t>
            </a:r>
            <a:r>
              <a:rPr lang="en-US" sz="4000" dirty="0"/>
              <a:t> </a:t>
            </a:r>
            <a:r>
              <a:rPr lang="en-US" sz="4000" dirty="0" err="1"/>
              <a:t>pada</a:t>
            </a:r>
            <a:r>
              <a:rPr lang="en-US" sz="4000" dirty="0"/>
              <a:t> array 2 </a:t>
            </a:r>
            <a:r>
              <a:rPr lang="en-US" sz="4000" dirty="0" err="1"/>
              <a:t>dimensi</a:t>
            </a:r>
            <a:r>
              <a:rPr lang="en-US" sz="4000" dirty="0"/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610" t="10350" r="31017" b="55463"/>
          <a:stretch/>
        </p:blipFill>
        <p:spPr>
          <a:xfrm>
            <a:off x="0" y="1555843"/>
            <a:ext cx="8461612" cy="42932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819" t="3497" r="50699" b="71689"/>
          <a:stretch/>
        </p:blipFill>
        <p:spPr>
          <a:xfrm>
            <a:off x="4462816" y="1555843"/>
            <a:ext cx="6732559" cy="221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07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5438" t="3374" r="6196" b="7220"/>
          <a:stretch/>
        </p:blipFill>
        <p:spPr>
          <a:xfrm>
            <a:off x="8852765" y="309791"/>
            <a:ext cx="2320120" cy="24607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-299258"/>
            <a:ext cx="9692640" cy="1095911"/>
          </a:xfrm>
        </p:spPr>
        <p:txBody>
          <a:bodyPr/>
          <a:lstStyle/>
          <a:p>
            <a:r>
              <a:rPr lang="en-US" dirty="0"/>
              <a:t>.</a:t>
            </a: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Larik</a:t>
            </a:r>
            <a:r>
              <a:rPr lang="en-US" dirty="0"/>
              <a:t> (Array)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8" y="955343"/>
            <a:ext cx="9911013" cy="5458466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 err="1"/>
              <a:t>Larik</a:t>
            </a:r>
            <a:r>
              <a:rPr lang="en-US" dirty="0"/>
              <a:t> / array </a:t>
            </a:r>
            <a:r>
              <a:rPr lang="en-US" dirty="0" err="1"/>
              <a:t>artinya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kumpulan</a:t>
            </a:r>
            <a:r>
              <a:rPr lang="en-US" dirty="0"/>
              <a:t> data</a:t>
            </a:r>
          </a:p>
          <a:p>
            <a:r>
              <a:rPr lang="en-US" b="1" dirty="0" err="1"/>
              <a:t>Tipe</a:t>
            </a:r>
            <a:r>
              <a:rPr lang="en-US" b="1" dirty="0"/>
              <a:t> data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isi</a:t>
            </a:r>
            <a:r>
              <a:rPr lang="en-US" dirty="0"/>
              <a:t> array </a:t>
            </a:r>
            <a:r>
              <a:rPr lang="en-US" b="1" dirty="0" err="1"/>
              <a:t>haruslah</a:t>
            </a:r>
            <a:r>
              <a:rPr lang="en-US" b="1" dirty="0"/>
              <a:t> </a:t>
            </a:r>
            <a:r>
              <a:rPr lang="en-US" b="1" dirty="0" err="1"/>
              <a:t>sama</a:t>
            </a:r>
            <a:endParaRPr lang="en-US" b="1" dirty="0"/>
          </a:p>
          <a:p>
            <a:r>
              <a:rPr lang="en-US" dirty="0"/>
              <a:t>Array 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notasi</a:t>
            </a:r>
            <a:r>
              <a:rPr lang="en-US" dirty="0"/>
              <a:t> [ ]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menyatakan</a:t>
            </a:r>
            <a:r>
              <a:rPr lang="en-US" dirty="0"/>
              <a:t> data </a:t>
            </a:r>
            <a:r>
              <a:rPr lang="en-US" dirty="0" err="1"/>
              <a:t>dalam</a:t>
            </a:r>
            <a:r>
              <a:rPr lang="en-US" dirty="0"/>
              <a:t> array</a:t>
            </a:r>
          </a:p>
          <a:p>
            <a:r>
              <a:rPr lang="en-US" dirty="0" err="1"/>
              <a:t>Urutan</a:t>
            </a:r>
            <a:r>
              <a:rPr lang="en-US" dirty="0"/>
              <a:t> data </a:t>
            </a:r>
            <a:r>
              <a:rPr lang="en-US" dirty="0" err="1"/>
              <a:t>pada</a:t>
            </a:r>
            <a:r>
              <a:rPr lang="en-US" dirty="0"/>
              <a:t> Array </a:t>
            </a:r>
            <a:r>
              <a:rPr lang="en-US" dirty="0" err="1"/>
              <a:t>dimulai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0.</a:t>
            </a:r>
          </a:p>
          <a:p>
            <a:r>
              <a:rPr lang="en-US" dirty="0" err="1"/>
              <a:t>Jadi</a:t>
            </a:r>
            <a:r>
              <a:rPr lang="en-US" dirty="0"/>
              <a:t> data </a:t>
            </a:r>
            <a:r>
              <a:rPr lang="en-US" dirty="0" err="1"/>
              <a:t>pertama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array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indeks</a:t>
            </a:r>
            <a:r>
              <a:rPr lang="en-US" dirty="0"/>
              <a:t> 0.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8908092"/>
              </p:ext>
            </p:extLst>
          </p:nvPr>
        </p:nvGraphicFramePr>
        <p:xfrm>
          <a:off x="1579456" y="5265863"/>
          <a:ext cx="8516200" cy="365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03240">
                  <a:extLst>
                    <a:ext uri="{9D8B030D-6E8A-4147-A177-3AD203B41FA5}">
                      <a16:colId xmlns:a16="http://schemas.microsoft.com/office/drawing/2014/main" val="920583493"/>
                    </a:ext>
                  </a:extLst>
                </a:gridCol>
                <a:gridCol w="1703240">
                  <a:extLst>
                    <a:ext uri="{9D8B030D-6E8A-4147-A177-3AD203B41FA5}">
                      <a16:colId xmlns:a16="http://schemas.microsoft.com/office/drawing/2014/main" val="767771392"/>
                    </a:ext>
                  </a:extLst>
                </a:gridCol>
                <a:gridCol w="1703240">
                  <a:extLst>
                    <a:ext uri="{9D8B030D-6E8A-4147-A177-3AD203B41FA5}">
                      <a16:colId xmlns:a16="http://schemas.microsoft.com/office/drawing/2014/main" val="2513569855"/>
                    </a:ext>
                  </a:extLst>
                </a:gridCol>
                <a:gridCol w="1703240">
                  <a:extLst>
                    <a:ext uri="{9D8B030D-6E8A-4147-A177-3AD203B41FA5}">
                      <a16:colId xmlns:a16="http://schemas.microsoft.com/office/drawing/2014/main" val="1231355886"/>
                    </a:ext>
                  </a:extLst>
                </a:gridCol>
                <a:gridCol w="1703240">
                  <a:extLst>
                    <a:ext uri="{9D8B030D-6E8A-4147-A177-3AD203B41FA5}">
                      <a16:colId xmlns:a16="http://schemas.microsoft.com/office/drawing/2014/main" val="3173949410"/>
                    </a:ext>
                  </a:extLst>
                </a:gridCol>
              </a:tblGrid>
              <a:tr h="313898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Indeks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[0]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Indeks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[1]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Indeks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[2]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Indeks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Indeks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[4]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4437318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160060" y="4137642"/>
            <a:ext cx="2620370" cy="3684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Elemen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pertama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77370" y="3938234"/>
            <a:ext cx="2006221" cy="3988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Elemen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terakhir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cxnSp>
        <p:nvCxnSpPr>
          <p:cNvPr id="11" name="Curved Connector 10"/>
          <p:cNvCxnSpPr/>
          <p:nvPr/>
        </p:nvCxnSpPr>
        <p:spPr>
          <a:xfrm rot="16200000" flipV="1">
            <a:off x="1879051" y="4678892"/>
            <a:ext cx="704716" cy="504967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Curved Connector 12"/>
          <p:cNvCxnSpPr/>
          <p:nvPr/>
        </p:nvCxnSpPr>
        <p:spPr>
          <a:xfrm rot="5400000" flipH="1" flipV="1">
            <a:off x="8715344" y="4436649"/>
            <a:ext cx="966501" cy="736979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4885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Program (v)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Penjumlahan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 = [6 7; 5 8] B = [1 3; 4 -1]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#include &lt;</a:t>
            </a:r>
            <a:r>
              <a:rPr lang="en-US" dirty="0" err="1"/>
              <a:t>stdio.h</a:t>
            </a:r>
            <a:r>
              <a:rPr lang="en-US" dirty="0"/>
              <a:t>&gt;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int</a:t>
            </a:r>
            <a:r>
              <a:rPr lang="en-US" dirty="0"/>
              <a:t> main( )</a:t>
            </a:r>
            <a:br>
              <a:rPr lang="en-US" dirty="0"/>
            </a:br>
            <a:r>
              <a:rPr lang="en-US" dirty="0"/>
              <a:t>{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err="1"/>
              <a:t>int</a:t>
            </a:r>
            <a:r>
              <a:rPr lang="en-US" dirty="0"/>
              <a:t> a[2][2] = {{6,7}, {5,8}};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err="1"/>
              <a:t>int</a:t>
            </a:r>
            <a:r>
              <a:rPr lang="en-US" dirty="0"/>
              <a:t> b[2][2] = {{1,3},{4,-1}};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err="1"/>
              <a:t>int</a:t>
            </a:r>
            <a:r>
              <a:rPr lang="en-US" dirty="0"/>
              <a:t> c[2][2];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i,j</a:t>
            </a:r>
            <a:r>
              <a:rPr lang="en-US" dirty="0"/>
              <a:t>;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	for (</a:t>
            </a:r>
            <a:r>
              <a:rPr lang="en-US" dirty="0" err="1"/>
              <a:t>i</a:t>
            </a:r>
            <a:r>
              <a:rPr lang="en-US" dirty="0"/>
              <a:t>=0; </a:t>
            </a:r>
            <a:r>
              <a:rPr lang="en-US" dirty="0" err="1"/>
              <a:t>i</a:t>
            </a:r>
            <a:r>
              <a:rPr lang="en-US" dirty="0"/>
              <a:t> &lt; 2; </a:t>
            </a:r>
            <a:r>
              <a:rPr lang="en-US" dirty="0" err="1"/>
              <a:t>i</a:t>
            </a:r>
            <a:r>
              <a:rPr lang="en-US" dirty="0"/>
              <a:t>++)</a:t>
            </a:r>
            <a:br>
              <a:rPr lang="en-US" dirty="0"/>
            </a:br>
            <a:r>
              <a:rPr lang="en-US" dirty="0"/>
              <a:t>		for (j = 0; j &lt; 2; j++)</a:t>
            </a:r>
            <a:br>
              <a:rPr lang="en-US" dirty="0"/>
            </a:br>
            <a:r>
              <a:rPr lang="en-US" dirty="0"/>
              <a:t>			c[</a:t>
            </a:r>
            <a:r>
              <a:rPr lang="en-US" dirty="0" err="1"/>
              <a:t>i</a:t>
            </a:r>
            <a:r>
              <a:rPr lang="en-US" dirty="0"/>
              <a:t>][j] = a[</a:t>
            </a:r>
            <a:r>
              <a:rPr lang="en-US" dirty="0" err="1"/>
              <a:t>i</a:t>
            </a:r>
            <a:r>
              <a:rPr lang="en-US" dirty="0"/>
              <a:t>][j] + b[</a:t>
            </a:r>
            <a:r>
              <a:rPr lang="en-US" dirty="0" err="1"/>
              <a:t>i</a:t>
            </a:r>
            <a:r>
              <a:rPr lang="en-US" dirty="0"/>
              <a:t>][j];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	for (</a:t>
            </a:r>
            <a:r>
              <a:rPr lang="en-US" dirty="0" err="1"/>
              <a:t>i</a:t>
            </a:r>
            <a:r>
              <a:rPr lang="en-US" dirty="0"/>
              <a:t>=0; </a:t>
            </a:r>
            <a:r>
              <a:rPr lang="en-US" dirty="0" err="1"/>
              <a:t>i</a:t>
            </a:r>
            <a:r>
              <a:rPr lang="en-US" dirty="0"/>
              <a:t> &lt; 2; </a:t>
            </a:r>
            <a:r>
              <a:rPr lang="en-US" dirty="0" err="1"/>
              <a:t>i</a:t>
            </a:r>
            <a:r>
              <a:rPr lang="en-US" dirty="0"/>
              <a:t>++)</a:t>
            </a:r>
            <a:br>
              <a:rPr lang="en-US" dirty="0"/>
            </a:br>
            <a:r>
              <a:rPr lang="en-US" dirty="0"/>
              <a:t>		for (j = 0; j &lt; 2; j++)</a:t>
            </a:r>
            <a:br>
              <a:rPr lang="en-US" dirty="0"/>
            </a:br>
            <a:r>
              <a:rPr lang="en-US" dirty="0"/>
              <a:t>			</a:t>
            </a:r>
            <a:r>
              <a:rPr lang="en-US" dirty="0" err="1"/>
              <a:t>printf</a:t>
            </a:r>
            <a:r>
              <a:rPr lang="en-US" dirty="0"/>
              <a:t>(“%4d”, c[</a:t>
            </a:r>
            <a:r>
              <a:rPr lang="en-US" dirty="0" err="1"/>
              <a:t>i</a:t>
            </a:r>
            <a:r>
              <a:rPr lang="en-US" dirty="0"/>
              <a:t>][j]);</a:t>
            </a:r>
            <a:br>
              <a:rPr lang="en-US" dirty="0"/>
            </a:br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20068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60" y="365760"/>
            <a:ext cx="9376012" cy="698765"/>
          </a:xfrm>
        </p:spPr>
        <p:txBody>
          <a:bodyPr>
            <a:normAutofit/>
          </a:bodyPr>
          <a:lstStyle/>
          <a:p>
            <a:r>
              <a:rPr lang="en-US" sz="3600" dirty="0"/>
              <a:t>.Array 3 </a:t>
            </a:r>
            <a:r>
              <a:rPr lang="en-US" sz="3600" dirty="0" err="1"/>
              <a:t>dimensi</a:t>
            </a:r>
            <a:r>
              <a:rPr lang="en-US" sz="3600" dirty="0"/>
              <a:t> </a:t>
            </a:r>
            <a:r>
              <a:rPr lang="en-US" sz="3600" dirty="0">
                <a:sym typeface="Wingdings" panose="05000000000000000000" pitchFamily="2" charset="2"/>
              </a:rPr>
              <a:t> A[ ][ ][ ] </a:t>
            </a:r>
            <a:endParaRPr lang="en-US" sz="36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7263" t="10350" r="51473" b="25980"/>
          <a:stretch/>
        </p:blipFill>
        <p:spPr>
          <a:xfrm>
            <a:off x="436728" y="1064525"/>
            <a:ext cx="7014950" cy="560019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165075" y="1160060"/>
            <a:ext cx="3480179" cy="38486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Array </a:t>
            </a:r>
            <a:r>
              <a:rPr lang="en-US" dirty="0" err="1">
                <a:solidFill>
                  <a:srgbClr val="0070C0"/>
                </a:solidFill>
              </a:rPr>
              <a:t>berikut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memiliki</a:t>
            </a:r>
            <a:r>
              <a:rPr lang="en-US" dirty="0">
                <a:solidFill>
                  <a:srgbClr val="0070C0"/>
                </a:solidFill>
              </a:rPr>
              <a:t>  24 </a:t>
            </a:r>
            <a:r>
              <a:rPr lang="en-US" dirty="0" err="1">
                <a:solidFill>
                  <a:srgbClr val="0070C0"/>
                </a:solidFill>
              </a:rPr>
              <a:t>elemen</a:t>
            </a:r>
            <a:endParaRPr lang="en-US" dirty="0">
              <a:solidFill>
                <a:srgbClr val="0070C0"/>
              </a:solidFill>
            </a:endParaRPr>
          </a:p>
          <a:p>
            <a:pPr algn="ctr"/>
            <a:r>
              <a:rPr lang="en-US" dirty="0" err="1">
                <a:solidFill>
                  <a:srgbClr val="0070C0"/>
                </a:solidFill>
              </a:rPr>
              <a:t>Didapatkan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dari</a:t>
            </a:r>
            <a:r>
              <a:rPr lang="en-US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n-US" dirty="0">
                <a:solidFill>
                  <a:srgbClr val="0070C0"/>
                </a:solidFill>
              </a:rPr>
              <a:t>3 x 4 x 2</a:t>
            </a:r>
          </a:p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084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548640"/>
          </a:xfrm>
        </p:spPr>
        <p:txBody>
          <a:bodyPr>
            <a:normAutofit fontScale="90000"/>
          </a:bodyPr>
          <a:lstStyle/>
          <a:p>
            <a:r>
              <a:rPr lang="en-US" dirty="0"/>
              <a:t>.</a:t>
            </a:r>
            <a:r>
              <a:rPr lang="en-US" dirty="0" err="1"/>
              <a:t>Menampilkan</a:t>
            </a:r>
            <a:r>
              <a:rPr lang="en-US" dirty="0"/>
              <a:t> </a:t>
            </a:r>
            <a:r>
              <a:rPr lang="en-US" dirty="0" err="1"/>
              <a:t>ibukota</a:t>
            </a:r>
            <a:r>
              <a:rPr lang="en-US" dirty="0"/>
              <a:t> Negara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658" y="1076632"/>
            <a:ext cx="9016574" cy="5103505"/>
          </a:xfrm>
        </p:spPr>
        <p:txBody>
          <a:bodyPr/>
          <a:lstStyle/>
          <a:p>
            <a:r>
              <a:rPr lang="en-US" dirty="0" err="1"/>
              <a:t>Buatlah</a:t>
            </a:r>
            <a:r>
              <a:rPr lang="en-US" dirty="0"/>
              <a:t> Program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menyimpan</a:t>
            </a:r>
            <a:r>
              <a:rPr lang="en-US" dirty="0"/>
              <a:t> </a:t>
            </a:r>
            <a:r>
              <a:rPr lang="en-US" dirty="0" err="1"/>
              <a:t>pasangan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ibukota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 </a:t>
            </a:r>
          </a:p>
          <a:p>
            <a:r>
              <a:rPr lang="en-US" dirty="0"/>
              <a:t>Indonesia   Jakarta </a:t>
            </a:r>
          </a:p>
          <a:p>
            <a:r>
              <a:rPr lang="en-US" dirty="0"/>
              <a:t>Filipina      Manila</a:t>
            </a:r>
          </a:p>
          <a:p>
            <a:r>
              <a:rPr lang="en-US" dirty="0"/>
              <a:t>Austria       </a:t>
            </a:r>
            <a:r>
              <a:rPr lang="en-US" dirty="0" err="1"/>
              <a:t>Wina</a:t>
            </a:r>
            <a:endParaRPr lang="en-US" dirty="0"/>
          </a:p>
          <a:p>
            <a:r>
              <a:rPr lang="en-US" dirty="0"/>
              <a:t>India           New Delhi</a:t>
            </a:r>
          </a:p>
          <a:p>
            <a:r>
              <a:rPr lang="en-US" dirty="0"/>
              <a:t>Iran            Teheran </a:t>
            </a:r>
          </a:p>
          <a:p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tampilkan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 </a:t>
            </a:r>
            <a:r>
              <a:rPr lang="en-US" dirty="0" err="1"/>
              <a:t>beserta</a:t>
            </a:r>
            <a:r>
              <a:rPr lang="en-US" dirty="0"/>
              <a:t> </a:t>
            </a:r>
            <a:r>
              <a:rPr lang="en-US" dirty="0" err="1"/>
              <a:t>ibukotanya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 yang </a:t>
            </a:r>
            <a:r>
              <a:rPr lang="en-US" dirty="0" err="1"/>
              <a:t>berawalan</a:t>
            </a:r>
            <a:r>
              <a:rPr lang="en-US" dirty="0"/>
              <a:t> </a:t>
            </a:r>
            <a:r>
              <a:rPr lang="en-US" dirty="0" err="1"/>
              <a:t>huruf</a:t>
            </a:r>
            <a:r>
              <a:rPr lang="en-US" dirty="0"/>
              <a:t> I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83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6252" y="-662781"/>
            <a:ext cx="9692640" cy="1325562"/>
          </a:xfrm>
        </p:spPr>
        <p:txBody>
          <a:bodyPr/>
          <a:lstStyle/>
          <a:p>
            <a:r>
              <a:rPr lang="en-US" dirty="0"/>
              <a:t>Array Multi </a:t>
            </a:r>
            <a:r>
              <a:rPr lang="en-US" dirty="0" err="1"/>
              <a:t>Dimensi</a:t>
            </a:r>
            <a:r>
              <a:rPr lang="en-US" dirty="0"/>
              <a:t> &amp; </a:t>
            </a:r>
            <a:r>
              <a:rPr lang="en-US" dirty="0" err="1"/>
              <a:t>Contoh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260" y="899679"/>
            <a:ext cx="8595360" cy="607422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</a:pPr>
            <a:r>
              <a:rPr lang="en-US" dirty="0" err="1"/>
              <a:t>Misal</a:t>
            </a:r>
            <a:r>
              <a:rPr lang="en-US" dirty="0"/>
              <a:t>,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menyimpan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ibukota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kesemuanya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string.</a:t>
            </a:r>
            <a:br>
              <a:rPr lang="en-US" dirty="0"/>
            </a:b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memerlukan</a:t>
            </a:r>
            <a:r>
              <a:rPr lang="en-US" dirty="0"/>
              <a:t> </a:t>
            </a:r>
            <a:r>
              <a:rPr lang="en-US" b="1" dirty="0"/>
              <a:t>array 3 </a:t>
            </a:r>
            <a:r>
              <a:rPr lang="en-US" b="1" dirty="0" err="1"/>
              <a:t>dimensi</a:t>
            </a:r>
            <a:r>
              <a:rPr lang="en-US" dirty="0"/>
              <a:t>, </a:t>
            </a:r>
            <a:r>
              <a:rPr lang="en-US" dirty="0" err="1"/>
              <a:t>dimensi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b="1" dirty="0" err="1"/>
              <a:t>pemisah</a:t>
            </a:r>
            <a:r>
              <a:rPr lang="en-US" b="1" dirty="0"/>
              <a:t> </a:t>
            </a:r>
            <a:r>
              <a:rPr lang="en-US" b="1" dirty="0" err="1"/>
              <a:t>antar</a:t>
            </a:r>
            <a:r>
              <a:rPr lang="en-US" b="1" dirty="0"/>
              <a:t> data, </a:t>
            </a:r>
            <a:r>
              <a:rPr lang="en-US" dirty="0" err="1"/>
              <a:t>dimensi</a:t>
            </a:r>
            <a:r>
              <a:rPr lang="en-US" dirty="0"/>
              <a:t> </a:t>
            </a:r>
            <a:r>
              <a:rPr lang="en-US" dirty="0" err="1"/>
              <a:t>kedua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b="1" dirty="0" err="1"/>
              <a:t>pemisahan</a:t>
            </a:r>
            <a:r>
              <a:rPr lang="en-US" b="1" dirty="0"/>
              <a:t> </a:t>
            </a:r>
            <a:r>
              <a:rPr lang="en-US" b="1" dirty="0" err="1"/>
              <a:t>nama</a:t>
            </a:r>
            <a:r>
              <a:rPr lang="en-US" b="1" dirty="0"/>
              <a:t> </a:t>
            </a:r>
            <a:r>
              <a:rPr lang="en-US" b="1" dirty="0" err="1"/>
              <a:t>negara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ibukota</a:t>
            </a:r>
            <a:r>
              <a:rPr lang="en-US" dirty="0"/>
              <a:t>, </a:t>
            </a:r>
            <a:r>
              <a:rPr lang="en-US" dirty="0" err="1"/>
              <a:t>dimensi</a:t>
            </a:r>
            <a:r>
              <a:rPr lang="en-US" dirty="0"/>
              <a:t> </a:t>
            </a:r>
            <a:r>
              <a:rPr lang="en-US" dirty="0" err="1"/>
              <a:t>ketiga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b="1" dirty="0" err="1"/>
              <a:t>menyimpan</a:t>
            </a:r>
            <a:r>
              <a:rPr lang="en-US" b="1" dirty="0"/>
              <a:t> </a:t>
            </a:r>
            <a:r>
              <a:rPr lang="en-US" b="1" dirty="0" err="1"/>
              <a:t>teksnya</a:t>
            </a:r>
            <a:r>
              <a:rPr lang="en-US" b="1" dirty="0"/>
              <a:t>.</a:t>
            </a:r>
          </a:p>
          <a:p>
            <a:r>
              <a:rPr lang="en-US" dirty="0"/>
              <a:t>#include &lt;</a:t>
            </a:r>
            <a:r>
              <a:rPr lang="en-US" dirty="0" err="1"/>
              <a:t>stdio.h</a:t>
            </a:r>
            <a:r>
              <a:rPr lang="en-US" dirty="0"/>
              <a:t>&gt;.    //  </a:t>
            </a:r>
            <a:r>
              <a:rPr lang="en-US" dirty="0" err="1"/>
              <a:t>Menyajikan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 yang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berawalan</a:t>
            </a:r>
            <a:r>
              <a:rPr lang="en-US" dirty="0"/>
              <a:t> </a:t>
            </a:r>
            <a:r>
              <a:rPr lang="en-US" dirty="0" err="1"/>
              <a:t>huruf</a:t>
            </a:r>
            <a:r>
              <a:rPr lang="en-US" dirty="0"/>
              <a:t> I </a:t>
            </a:r>
            <a:r>
              <a:rPr lang="en-US" dirty="0" err="1"/>
              <a:t>saja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int</a:t>
            </a:r>
            <a:r>
              <a:rPr lang="en-US" dirty="0"/>
              <a:t> main ( )</a:t>
            </a:r>
            <a:br>
              <a:rPr lang="en-US" dirty="0"/>
            </a:br>
            <a:r>
              <a:rPr lang="en-US" dirty="0"/>
              <a:t>{</a:t>
            </a:r>
            <a:br>
              <a:rPr lang="en-US" dirty="0"/>
            </a:br>
            <a:r>
              <a:rPr lang="en-US" dirty="0"/>
              <a:t>	char </a:t>
            </a:r>
            <a:r>
              <a:rPr lang="en-US" dirty="0" err="1"/>
              <a:t>negara</a:t>
            </a:r>
            <a:r>
              <a:rPr lang="en-US" dirty="0"/>
              <a:t>[5][2][15];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baris</a:t>
            </a:r>
            <a:r>
              <a:rPr lang="en-US" dirty="0"/>
              <a:t>;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/>
              <a:t>	</a:t>
            </a:r>
            <a:r>
              <a:rPr lang="en-US" smtClean="0"/>
              <a:t> strcpy(negara [</a:t>
            </a:r>
            <a:r>
              <a:rPr lang="en-US" dirty="0"/>
              <a:t>0][0], “Indonesia”);</a:t>
            </a:r>
            <a:br>
              <a:rPr lang="en-US" dirty="0"/>
            </a:br>
            <a:r>
              <a:rPr lang="en-US" dirty="0"/>
              <a:t>	 </a:t>
            </a:r>
            <a:r>
              <a:rPr lang="en-US" dirty="0" err="1"/>
              <a:t>strcpy</a:t>
            </a:r>
            <a:r>
              <a:rPr lang="en-US" dirty="0"/>
              <a:t>(</a:t>
            </a:r>
            <a:r>
              <a:rPr lang="en-US" dirty="0" err="1"/>
              <a:t>negara</a:t>
            </a:r>
            <a:r>
              <a:rPr lang="en-US" dirty="0"/>
              <a:t>[0][1], “Jakarta”);</a:t>
            </a:r>
            <a:br>
              <a:rPr lang="en-US" dirty="0"/>
            </a:br>
            <a:r>
              <a:rPr lang="en-US" dirty="0"/>
              <a:t>	 </a:t>
            </a:r>
            <a:r>
              <a:rPr lang="en-US" dirty="0" err="1"/>
              <a:t>strcpy</a:t>
            </a:r>
            <a:r>
              <a:rPr lang="en-US" dirty="0"/>
              <a:t>(</a:t>
            </a:r>
            <a:r>
              <a:rPr lang="en-US" dirty="0" err="1"/>
              <a:t>negara</a:t>
            </a:r>
            <a:r>
              <a:rPr lang="en-US" dirty="0"/>
              <a:t>[1][0], “Filipina”);</a:t>
            </a:r>
            <a:br>
              <a:rPr lang="en-US" dirty="0"/>
            </a:br>
            <a:r>
              <a:rPr lang="en-US" dirty="0"/>
              <a:t>	 </a:t>
            </a:r>
            <a:r>
              <a:rPr lang="en-US" dirty="0" err="1"/>
              <a:t>strcpy</a:t>
            </a:r>
            <a:r>
              <a:rPr lang="en-US" dirty="0"/>
              <a:t>(</a:t>
            </a:r>
            <a:r>
              <a:rPr lang="en-US" dirty="0" err="1"/>
              <a:t>negara</a:t>
            </a:r>
            <a:r>
              <a:rPr lang="en-US" dirty="0"/>
              <a:t>[1][1], “Manila”);</a:t>
            </a:r>
            <a:br>
              <a:rPr lang="en-US" dirty="0"/>
            </a:br>
            <a:r>
              <a:rPr lang="en-US" dirty="0"/>
              <a:t>	 </a:t>
            </a:r>
            <a:r>
              <a:rPr lang="en-US" dirty="0" err="1"/>
              <a:t>strcpy</a:t>
            </a:r>
            <a:r>
              <a:rPr lang="en-US" dirty="0"/>
              <a:t>(</a:t>
            </a:r>
            <a:r>
              <a:rPr lang="en-US" dirty="0" err="1"/>
              <a:t>negara</a:t>
            </a:r>
            <a:r>
              <a:rPr lang="en-US" dirty="0"/>
              <a:t>[2][0], “Austria”);</a:t>
            </a:r>
            <a:br>
              <a:rPr lang="en-US" dirty="0"/>
            </a:br>
            <a:r>
              <a:rPr lang="en-US" dirty="0"/>
              <a:t>	 </a:t>
            </a:r>
            <a:r>
              <a:rPr lang="en-US" dirty="0" err="1"/>
              <a:t>strcpy</a:t>
            </a:r>
            <a:r>
              <a:rPr lang="en-US" dirty="0"/>
              <a:t>(</a:t>
            </a:r>
            <a:r>
              <a:rPr lang="en-US" dirty="0" err="1"/>
              <a:t>negara</a:t>
            </a:r>
            <a:r>
              <a:rPr lang="en-US" dirty="0"/>
              <a:t>[2][1], “</a:t>
            </a:r>
            <a:r>
              <a:rPr lang="en-US" dirty="0" err="1"/>
              <a:t>Wina</a:t>
            </a:r>
            <a:r>
              <a:rPr lang="en-US" dirty="0"/>
              <a:t>”);</a:t>
            </a:r>
            <a:br>
              <a:rPr lang="en-US" dirty="0"/>
            </a:br>
            <a:r>
              <a:rPr lang="en-US" dirty="0"/>
              <a:t>	 </a:t>
            </a:r>
            <a:r>
              <a:rPr lang="en-US" dirty="0" err="1"/>
              <a:t>strcpy</a:t>
            </a:r>
            <a:r>
              <a:rPr lang="en-US" dirty="0"/>
              <a:t>(</a:t>
            </a:r>
            <a:r>
              <a:rPr lang="en-US" dirty="0" err="1"/>
              <a:t>negara</a:t>
            </a:r>
            <a:r>
              <a:rPr lang="en-US" dirty="0"/>
              <a:t>[3][0], “India”);</a:t>
            </a:r>
            <a:br>
              <a:rPr lang="en-US" dirty="0"/>
            </a:br>
            <a:r>
              <a:rPr lang="en-US" dirty="0"/>
              <a:t>	 </a:t>
            </a:r>
            <a:r>
              <a:rPr lang="en-US" dirty="0" err="1"/>
              <a:t>strcpy</a:t>
            </a:r>
            <a:r>
              <a:rPr lang="en-US" dirty="0"/>
              <a:t>(</a:t>
            </a:r>
            <a:r>
              <a:rPr lang="en-US" dirty="0" err="1"/>
              <a:t>negara</a:t>
            </a:r>
            <a:r>
              <a:rPr lang="en-US" dirty="0"/>
              <a:t>[3][1], “New Delhi”);</a:t>
            </a:r>
            <a:br>
              <a:rPr lang="en-US" dirty="0"/>
            </a:br>
            <a:r>
              <a:rPr lang="en-US" dirty="0"/>
              <a:t>	 </a:t>
            </a:r>
            <a:r>
              <a:rPr lang="en-US" dirty="0" err="1"/>
              <a:t>strcpy</a:t>
            </a:r>
            <a:r>
              <a:rPr lang="en-US" dirty="0"/>
              <a:t>(</a:t>
            </a:r>
            <a:r>
              <a:rPr lang="en-US" dirty="0" err="1"/>
              <a:t>negara</a:t>
            </a:r>
            <a:r>
              <a:rPr lang="en-US" dirty="0"/>
              <a:t>[4][0], “Iran”);</a:t>
            </a:r>
            <a:br>
              <a:rPr lang="en-US" dirty="0"/>
            </a:br>
            <a:r>
              <a:rPr lang="en-US" dirty="0"/>
              <a:t>	 </a:t>
            </a:r>
            <a:r>
              <a:rPr lang="en-US" dirty="0" err="1"/>
              <a:t>strcpy</a:t>
            </a:r>
            <a:r>
              <a:rPr lang="en-US" dirty="0"/>
              <a:t>(</a:t>
            </a:r>
            <a:r>
              <a:rPr lang="en-US" dirty="0" err="1"/>
              <a:t>negara</a:t>
            </a:r>
            <a:r>
              <a:rPr lang="en-US" dirty="0"/>
              <a:t>[4][1], “Teheran”);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	for (</a:t>
            </a:r>
            <a:r>
              <a:rPr lang="en-US" dirty="0" err="1"/>
              <a:t>baris</a:t>
            </a:r>
            <a:r>
              <a:rPr lang="en-US" dirty="0"/>
              <a:t> = 0; </a:t>
            </a:r>
            <a:r>
              <a:rPr lang="en-US" dirty="0" err="1"/>
              <a:t>baris</a:t>
            </a:r>
            <a:r>
              <a:rPr lang="en-US" dirty="0"/>
              <a:t> &lt; 5; </a:t>
            </a:r>
            <a:r>
              <a:rPr lang="en-US" dirty="0" err="1"/>
              <a:t>baris</a:t>
            </a:r>
            <a:r>
              <a:rPr lang="en-US" dirty="0"/>
              <a:t>++)</a:t>
            </a:r>
            <a:br>
              <a:rPr lang="en-US" dirty="0"/>
            </a:br>
            <a:r>
              <a:rPr lang="en-US" dirty="0"/>
              <a:t>	{</a:t>
            </a:r>
            <a:br>
              <a:rPr lang="en-US" dirty="0"/>
            </a:br>
            <a:r>
              <a:rPr lang="en-US" dirty="0"/>
              <a:t>		if(</a:t>
            </a:r>
            <a:r>
              <a:rPr lang="en-US" dirty="0" err="1"/>
              <a:t>negara</a:t>
            </a:r>
            <a:r>
              <a:rPr lang="en-US" dirty="0"/>
              <a:t>[</a:t>
            </a:r>
            <a:r>
              <a:rPr lang="en-US" dirty="0" err="1"/>
              <a:t>baris</a:t>
            </a:r>
            <a:r>
              <a:rPr lang="en-US" dirty="0"/>
              <a:t>][0][0] == ‘I’)</a:t>
            </a:r>
            <a:br>
              <a:rPr lang="en-US" dirty="0"/>
            </a:br>
            <a:r>
              <a:rPr lang="en-US" dirty="0"/>
              <a:t>			</a:t>
            </a:r>
            <a:r>
              <a:rPr lang="en-US" dirty="0" err="1"/>
              <a:t>printf</a:t>
            </a:r>
            <a:r>
              <a:rPr lang="en-US" dirty="0"/>
              <a:t>(“%s - %s\n”, </a:t>
            </a:r>
            <a:r>
              <a:rPr lang="en-US" dirty="0" err="1"/>
              <a:t>negara</a:t>
            </a:r>
            <a:r>
              <a:rPr lang="en-US" dirty="0"/>
              <a:t>[</a:t>
            </a:r>
            <a:r>
              <a:rPr lang="en-US" dirty="0" err="1"/>
              <a:t>baris</a:t>
            </a:r>
            <a:r>
              <a:rPr lang="en-US" dirty="0"/>
              <a:t>][0], </a:t>
            </a:r>
            <a:r>
              <a:rPr lang="en-US" dirty="0" err="1"/>
              <a:t>negara</a:t>
            </a:r>
            <a:r>
              <a:rPr lang="en-US" dirty="0"/>
              <a:t>[</a:t>
            </a:r>
            <a:r>
              <a:rPr lang="en-US" dirty="0" err="1"/>
              <a:t>baris</a:t>
            </a:r>
            <a:r>
              <a:rPr lang="en-US" dirty="0"/>
              <a:t>][1]);</a:t>
            </a:r>
            <a:br>
              <a:rPr lang="en-US" dirty="0"/>
            </a:br>
            <a:r>
              <a:rPr lang="en-US" dirty="0"/>
              <a:t>	}</a:t>
            </a:r>
            <a:br>
              <a:rPr lang="en-US" dirty="0"/>
            </a:br>
            <a:r>
              <a:rPr lang="en-US" dirty="0"/>
              <a:t>	return 0;</a:t>
            </a:r>
            <a:br>
              <a:rPr lang="en-US" dirty="0"/>
            </a:br>
            <a:r>
              <a:rPr lang="en-US" dirty="0"/>
              <a:t>} //</a:t>
            </a:r>
            <a:r>
              <a:rPr lang="en-US" dirty="0" err="1"/>
              <a:t>negara.c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6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258" t="12313" r="16820" b="19590"/>
          <a:stretch/>
        </p:blipFill>
        <p:spPr>
          <a:xfrm>
            <a:off x="372740" y="363103"/>
            <a:ext cx="10095093" cy="6558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8" y="65509"/>
            <a:ext cx="9692640" cy="13255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3282" t="22110" r="17138" b="50654"/>
          <a:stretch/>
        </p:blipFill>
        <p:spPr>
          <a:xfrm>
            <a:off x="4258100" y="2347413"/>
            <a:ext cx="6491186" cy="251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59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760"/>
            <a:ext cx="11191163" cy="712413"/>
          </a:xfrm>
        </p:spPr>
        <p:txBody>
          <a:bodyPr>
            <a:normAutofit/>
          </a:bodyPr>
          <a:lstStyle/>
          <a:p>
            <a:r>
              <a:rPr lang="en-US" sz="3600" dirty="0" err="1"/>
              <a:t>Tugas</a:t>
            </a:r>
            <a:r>
              <a:rPr lang="en-US" sz="3600" dirty="0"/>
              <a:t> </a:t>
            </a:r>
            <a:r>
              <a:rPr lang="en-US" sz="3600" dirty="0">
                <a:sym typeface="Wingdings" panose="05000000000000000000" pitchFamily="2" charset="2"/>
              </a:rPr>
              <a:t> </a:t>
            </a:r>
            <a:r>
              <a:rPr lang="en-US" sz="3600">
                <a:solidFill>
                  <a:srgbClr val="0070C0"/>
                </a:solidFill>
                <a:sym typeface="Wingdings" panose="05000000000000000000" pitchFamily="2" charset="2"/>
              </a:rPr>
              <a:t>Deadline </a:t>
            </a:r>
            <a:r>
              <a:rPr lang="en-US" sz="3600" smtClean="0">
                <a:solidFill>
                  <a:srgbClr val="0070C0"/>
                </a:solidFill>
                <a:sym typeface="Wingdings" panose="05000000000000000000" pitchFamily="2" charset="2"/>
              </a:rPr>
              <a:t>26 Mei </a:t>
            </a:r>
            <a:r>
              <a:rPr lang="en-US" sz="3600" smtClean="0">
                <a:solidFill>
                  <a:srgbClr val="0070C0"/>
                </a:solidFill>
                <a:sym typeface="Wingdings" panose="05000000000000000000" pitchFamily="2" charset="2"/>
              </a:rPr>
              <a:t>2026 </a:t>
            </a:r>
            <a:r>
              <a:rPr lang="en-US" sz="3600">
                <a:solidFill>
                  <a:srgbClr val="0070C0"/>
                </a:solidFill>
                <a:sym typeface="Wingdings" panose="05000000000000000000" pitchFamily="2" charset="2"/>
              </a:rPr>
              <a:t>– </a:t>
            </a:r>
            <a:r>
              <a:rPr lang="en-US" sz="3600" smtClean="0">
                <a:solidFill>
                  <a:srgbClr val="0070C0"/>
                </a:solidFill>
                <a:sym typeface="Wingdings" panose="05000000000000000000" pitchFamily="2" charset="2"/>
              </a:rPr>
              <a:t>23.59 </a:t>
            </a:r>
            <a:r>
              <a:rPr lang="en-US" sz="3600" dirty="0">
                <a:solidFill>
                  <a:srgbClr val="0070C0"/>
                </a:solidFill>
                <a:sym typeface="Wingdings" panose="05000000000000000000" pitchFamily="2" charset="2"/>
              </a:rPr>
              <a:t>WIB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364" y="1514902"/>
            <a:ext cx="9962866" cy="4665236"/>
          </a:xfrm>
        </p:spPr>
        <p:txBody>
          <a:bodyPr>
            <a:normAutofit fontScale="92500" lnSpcReduction="20000"/>
          </a:bodyPr>
          <a:lstStyle/>
          <a:p>
            <a:r>
              <a:rPr lang="en-US" smtClean="0"/>
              <a:t>Buatlah </a:t>
            </a:r>
            <a:r>
              <a:rPr lang="en-US"/>
              <a:t>3</a:t>
            </a:r>
            <a:r>
              <a:rPr lang="en-US" smtClean="0"/>
              <a:t> program, </a:t>
            </a:r>
          </a:p>
          <a:p>
            <a:r>
              <a:rPr lang="en-US" smtClean="0"/>
              <a:t>1 program mengimplementasikan array 1 dimensi</a:t>
            </a:r>
            <a:endParaRPr lang="en-US" dirty="0"/>
          </a:p>
          <a:p>
            <a:r>
              <a:rPr lang="en-US" dirty="0"/>
              <a:t>1 program </a:t>
            </a:r>
            <a:r>
              <a:rPr lang="en-US" dirty="0" err="1"/>
              <a:t>mengimplementasikan</a:t>
            </a:r>
            <a:r>
              <a:rPr lang="en-US" dirty="0"/>
              <a:t> array 2 </a:t>
            </a:r>
            <a:r>
              <a:rPr lang="en-US" dirty="0" err="1"/>
              <a:t>dimensi</a:t>
            </a:r>
            <a:r>
              <a:rPr lang="en-US" dirty="0"/>
              <a:t> </a:t>
            </a:r>
          </a:p>
          <a:p>
            <a:r>
              <a:rPr lang="en-US" dirty="0"/>
              <a:t>1 program </a:t>
            </a:r>
            <a:r>
              <a:rPr lang="en-US" dirty="0" err="1"/>
              <a:t>mengimplementasikan</a:t>
            </a:r>
            <a:r>
              <a:rPr lang="en-US" dirty="0"/>
              <a:t> array 3 </a:t>
            </a:r>
            <a:r>
              <a:rPr lang="en-US" dirty="0" err="1"/>
              <a:t>dimensi</a:t>
            </a:r>
            <a:r>
              <a:rPr lang="en-US" dirty="0"/>
              <a:t> </a:t>
            </a:r>
          </a:p>
          <a:p>
            <a:r>
              <a:rPr lang="en-US" err="1"/>
              <a:t>Ketentuan</a:t>
            </a:r>
            <a:r>
              <a:rPr lang="en-US"/>
              <a:t> </a:t>
            </a:r>
            <a:r>
              <a:rPr lang="en-US" smtClean="0"/>
              <a:t>Program :</a:t>
            </a:r>
            <a:endParaRPr lang="en-US" dirty="0"/>
          </a:p>
          <a:p>
            <a:pPr marL="627063" indent="0">
              <a:buFont typeface="Wingdings" panose="05000000000000000000" pitchFamily="2" charset="2"/>
              <a:buChar char="ü"/>
            </a:pPr>
            <a:r>
              <a:rPr lang="en-US" dirty="0"/>
              <a:t> Program </a:t>
            </a:r>
            <a:r>
              <a:rPr lang="en-US" dirty="0" err="1"/>
              <a:t>selain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di slide</a:t>
            </a:r>
          </a:p>
          <a:p>
            <a:pPr marL="627063" indent="0">
              <a:buFont typeface="Wingdings" panose="05000000000000000000" pitchFamily="2" charset="2"/>
              <a:buChar char="ü"/>
            </a:pPr>
            <a:r>
              <a:rPr lang="en-US" dirty="0"/>
              <a:t> Program </a:t>
            </a:r>
            <a:r>
              <a:rPr lang="en-US" dirty="0" err="1"/>
              <a:t>dilengkapi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komen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err="1"/>
              <a:t>setiap</a:t>
            </a:r>
            <a:r>
              <a:rPr lang="en-US"/>
              <a:t> </a:t>
            </a:r>
            <a:r>
              <a:rPr lang="en-US" smtClean="0"/>
              <a:t>fungsinya</a:t>
            </a:r>
          </a:p>
          <a:p>
            <a:pPr marL="627063" indent="0">
              <a:buFont typeface="Wingdings" panose="05000000000000000000" pitchFamily="2" charset="2"/>
              <a:buChar char="ü"/>
            </a:pPr>
            <a:r>
              <a:rPr lang="en-US" smtClean="0"/>
              <a:t>File yang dikumpulkan : file program .c dan link video penjelasan program 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</a:t>
            </a:r>
            <a:r>
              <a:rPr lang="en-US" dirty="0" err="1"/>
              <a:t>contoh</a:t>
            </a:r>
            <a:r>
              <a:rPr lang="en-US" dirty="0"/>
              <a:t> : 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         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8671" t="26138" r="12624" b="56512"/>
          <a:stretch/>
        </p:blipFill>
        <p:spPr>
          <a:xfrm>
            <a:off x="382138" y="5012106"/>
            <a:ext cx="9348716" cy="16047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8363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76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588098" cy="392444"/>
          </a:xfrm>
        </p:spPr>
        <p:txBody>
          <a:bodyPr>
            <a:normAutofit fontScale="90000"/>
          </a:bodyPr>
          <a:lstStyle/>
          <a:p>
            <a:r>
              <a:rPr lang="en-US" dirty="0"/>
              <a:t>.</a:t>
            </a:r>
            <a:r>
              <a:rPr lang="en-US" dirty="0" err="1"/>
              <a:t>Deklarasi</a:t>
            </a:r>
            <a:r>
              <a:rPr lang="en-US" dirty="0"/>
              <a:t> Array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758204"/>
            <a:ext cx="8810176" cy="6284041"/>
          </a:xfrm>
        </p:spPr>
        <p:txBody>
          <a:bodyPr/>
          <a:lstStyle/>
          <a:p>
            <a:r>
              <a:rPr lang="en-US" dirty="0" err="1"/>
              <a:t>Aturan</a:t>
            </a:r>
            <a:r>
              <a:rPr lang="en-US" dirty="0"/>
              <a:t> : </a:t>
            </a:r>
            <a:r>
              <a:rPr lang="en-US" i="1" dirty="0" err="1"/>
              <a:t>tipe_data</a:t>
            </a:r>
            <a:r>
              <a:rPr lang="en-US" i="1" dirty="0"/>
              <a:t>   </a:t>
            </a:r>
            <a:r>
              <a:rPr lang="en-US" i="1" dirty="0" err="1"/>
              <a:t>nama_array</a:t>
            </a:r>
            <a:r>
              <a:rPr lang="en-US" i="1" dirty="0"/>
              <a:t> [</a:t>
            </a:r>
            <a:r>
              <a:rPr lang="en-US" i="1" dirty="0" err="1"/>
              <a:t>jumlah_elemen</a:t>
            </a:r>
            <a:r>
              <a:rPr lang="en-US" i="1" dirty="0"/>
              <a:t>]</a:t>
            </a:r>
          </a:p>
          <a:p>
            <a:r>
              <a:rPr lang="en-US" dirty="0" err="1"/>
              <a:t>Misal</a:t>
            </a:r>
            <a:r>
              <a:rPr lang="en-US" dirty="0"/>
              <a:t> 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78102"/>
              </p:ext>
            </p:extLst>
          </p:nvPr>
        </p:nvGraphicFramePr>
        <p:xfrm>
          <a:off x="1386370" y="1647572"/>
          <a:ext cx="8128000" cy="338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26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5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Deklarasi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Keterangan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int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cacah</a:t>
                      </a:r>
                      <a:r>
                        <a:rPr lang="en-US" dirty="0"/>
                        <a:t>[4];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Array </a:t>
                      </a:r>
                      <a:r>
                        <a:rPr lang="en-US" dirty="0" err="1"/>
                        <a:t>cacah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mempunyai</a:t>
                      </a:r>
                      <a:r>
                        <a:rPr lang="en-US" dirty="0"/>
                        <a:t> 4 </a:t>
                      </a:r>
                      <a:r>
                        <a:rPr lang="en-US" dirty="0" err="1"/>
                        <a:t>buah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elemen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bertipe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int</a:t>
                      </a:r>
                      <a:r>
                        <a:rPr lang="en-US" dirty="0"/>
                        <a:t> (</a:t>
                      </a:r>
                      <a:r>
                        <a:rPr lang="en-US" dirty="0" err="1"/>
                        <a:t>bilangan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bulat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char </a:t>
                      </a:r>
                      <a:r>
                        <a:rPr lang="en-US" dirty="0" err="1"/>
                        <a:t>vokal</a:t>
                      </a:r>
                      <a:r>
                        <a:rPr lang="en-US" dirty="0"/>
                        <a:t>[5];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Array </a:t>
                      </a:r>
                      <a:r>
                        <a:rPr lang="en-US" dirty="0" err="1"/>
                        <a:t>vokal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mempunyai</a:t>
                      </a:r>
                      <a:r>
                        <a:rPr lang="en-US" dirty="0"/>
                        <a:t> 5 </a:t>
                      </a:r>
                      <a:r>
                        <a:rPr lang="en-US" dirty="0" err="1"/>
                        <a:t>buah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elemen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bertipe</a:t>
                      </a:r>
                      <a:r>
                        <a:rPr lang="en-US" dirty="0"/>
                        <a:t> char (</a:t>
                      </a:r>
                      <a:r>
                        <a:rPr lang="en-US" dirty="0" err="1"/>
                        <a:t>karakter</a:t>
                      </a:r>
                      <a:r>
                        <a:rPr lang="en-US" dirty="0"/>
                        <a:t>). </a:t>
                      </a:r>
                      <a:r>
                        <a:rPr lang="en-US" dirty="0" err="1"/>
                        <a:t>Atau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bisa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juga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ini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merupakan</a:t>
                      </a:r>
                      <a:r>
                        <a:rPr lang="en-US" dirty="0"/>
                        <a:t> string </a:t>
                      </a:r>
                      <a:r>
                        <a:rPr lang="en-US" dirty="0" err="1"/>
                        <a:t>dengan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jumlah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karakter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sebanyak</a:t>
                      </a:r>
                      <a:r>
                        <a:rPr lang="en-US" dirty="0"/>
                        <a:t> 4. </a:t>
                      </a:r>
                      <a:r>
                        <a:rPr lang="en-US" dirty="0" err="1"/>
                        <a:t>Karena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pada</a:t>
                      </a:r>
                      <a:r>
                        <a:rPr lang="en-US" dirty="0"/>
                        <a:t> string, </a:t>
                      </a:r>
                      <a:r>
                        <a:rPr lang="en-US" dirty="0" err="1"/>
                        <a:t>karakter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terakhir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digunakan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untuk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menyimpan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karakter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penutup</a:t>
                      </a:r>
                      <a:r>
                        <a:rPr lang="en-US" dirty="0"/>
                        <a:t> ‘\0’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char </a:t>
                      </a:r>
                      <a:r>
                        <a:rPr lang="en-US" dirty="0" err="1"/>
                        <a:t>kota</a:t>
                      </a:r>
                      <a:r>
                        <a:rPr lang="en-US" dirty="0"/>
                        <a:t>[6][20];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Array </a:t>
                      </a:r>
                      <a:r>
                        <a:rPr lang="en-US" dirty="0" err="1"/>
                        <a:t>kota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berisikan</a:t>
                      </a:r>
                      <a:r>
                        <a:rPr lang="en-US" baseline="0" dirty="0"/>
                        <a:t> 6 </a:t>
                      </a:r>
                      <a:r>
                        <a:rPr lang="en-US" baseline="0" dirty="0" err="1"/>
                        <a:t>buah</a:t>
                      </a:r>
                      <a:r>
                        <a:rPr lang="en-US" baseline="0" dirty="0"/>
                        <a:t> data. </a:t>
                      </a:r>
                      <a:r>
                        <a:rPr lang="en-US" baseline="0" dirty="0" err="1"/>
                        <a:t>Dimana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masing-masing</a:t>
                      </a:r>
                      <a:r>
                        <a:rPr lang="en-US" baseline="0" dirty="0"/>
                        <a:t> data </a:t>
                      </a:r>
                      <a:r>
                        <a:rPr lang="en-US" baseline="0" dirty="0" err="1"/>
                        <a:t>adalah</a:t>
                      </a:r>
                      <a:r>
                        <a:rPr lang="en-US" baseline="0" dirty="0"/>
                        <a:t> string </a:t>
                      </a:r>
                      <a:r>
                        <a:rPr lang="en-US" baseline="0" dirty="0" err="1"/>
                        <a:t>dengan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panjang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maksimal</a:t>
                      </a:r>
                      <a:r>
                        <a:rPr lang="en-US" baseline="0" dirty="0"/>
                        <a:t> 19 </a:t>
                      </a:r>
                      <a:r>
                        <a:rPr lang="en-US" baseline="0" dirty="0" err="1"/>
                        <a:t>karakter</a:t>
                      </a:r>
                      <a:r>
                        <a:rPr lang="en-US" baseline="0" dirty="0"/>
                        <a:t>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245243"/>
              </p:ext>
            </p:extLst>
          </p:nvPr>
        </p:nvGraphicFramePr>
        <p:xfrm>
          <a:off x="1386370" y="5018851"/>
          <a:ext cx="81280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3809">
                  <a:extLst>
                    <a:ext uri="{9D8B030D-6E8A-4147-A177-3AD203B41FA5}">
                      <a16:colId xmlns:a16="http://schemas.microsoft.com/office/drawing/2014/main" val="2265472809"/>
                    </a:ext>
                  </a:extLst>
                </a:gridCol>
                <a:gridCol w="6034191">
                  <a:extLst>
                    <a:ext uri="{9D8B030D-6E8A-4147-A177-3AD203B41FA5}">
                      <a16:colId xmlns:a16="http://schemas.microsoft.com/office/drawing/2014/main" val="18088302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err="1"/>
                        <a:t>Int</a:t>
                      </a:r>
                      <a:r>
                        <a:rPr lang="en-US" b="0" baseline="0" dirty="0"/>
                        <a:t>  A[]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Jika</a:t>
                      </a:r>
                      <a:r>
                        <a:rPr lang="en-US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kita</a:t>
                      </a:r>
                      <a:r>
                        <a:rPr lang="en-US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tidak</a:t>
                      </a:r>
                      <a:r>
                        <a:rPr lang="en-US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tahu</a:t>
                      </a:r>
                      <a:r>
                        <a:rPr lang="en-US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berapa</a:t>
                      </a:r>
                      <a:r>
                        <a:rPr lang="en-US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kapasitas</a:t>
                      </a:r>
                      <a:r>
                        <a:rPr lang="en-US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elemen</a:t>
                      </a:r>
                      <a:r>
                        <a:rPr lang="en-US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18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dapat</a:t>
                      </a:r>
                      <a:r>
                        <a:rPr lang="en-US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disimpan</a:t>
                      </a:r>
                      <a:r>
                        <a:rPr lang="en-US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oleh</a:t>
                      </a:r>
                      <a:r>
                        <a:rPr lang="en-US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array, </a:t>
                      </a:r>
                      <a:r>
                        <a:rPr lang="en-US" sz="18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kita</a:t>
                      </a:r>
                      <a:r>
                        <a:rPr lang="en-US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dapat</a:t>
                      </a:r>
                      <a:r>
                        <a:rPr lang="en-US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menghilangkan</a:t>
                      </a:r>
                      <a:r>
                        <a:rPr lang="en-US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nilai</a:t>
                      </a:r>
                      <a:r>
                        <a:rPr lang="en-US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18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terdapat</a:t>
                      </a:r>
                      <a:r>
                        <a:rPr lang="en-US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 </a:t>
                      </a:r>
                      <a:r>
                        <a:rPr lang="en-US" sz="18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dalam</a:t>
                      </a:r>
                      <a:r>
                        <a:rPr lang="en-US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kurung</a:t>
                      </a:r>
                      <a:r>
                        <a:rPr lang="en-US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siku</a:t>
                      </a:r>
                      <a:r>
                        <a:rPr lang="en-US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[ ], </a:t>
                      </a:r>
                      <a:r>
                        <a:rPr lang="en-US" sz="18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sehingga</a:t>
                      </a:r>
                      <a:r>
                        <a:rPr lang="en-US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kita</a:t>
                      </a:r>
                      <a:r>
                        <a:rPr lang="en-US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dapat</a:t>
                      </a:r>
                      <a:r>
                        <a:rPr lang="en-US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memasukkan</a:t>
                      </a:r>
                      <a:r>
                        <a:rPr lang="en-US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berapapun</a:t>
                      </a:r>
                      <a:r>
                        <a:rPr lang="en-US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banyak</a:t>
                      </a:r>
                      <a:r>
                        <a:rPr lang="en-US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elemen</a:t>
                      </a:r>
                      <a:r>
                        <a:rPr lang="en-US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18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kita</a:t>
                      </a:r>
                      <a:r>
                        <a:rPr lang="en-US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kehendaki</a:t>
                      </a:r>
                      <a:r>
                        <a:rPr lang="en-US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789138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78156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205961" cy="889834"/>
          </a:xfrm>
        </p:spPr>
        <p:txBody>
          <a:bodyPr>
            <a:normAutofit fontScale="90000"/>
          </a:bodyPr>
          <a:lstStyle/>
          <a:p>
            <a:pPr algn="just"/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.</a:t>
            </a:r>
            <a:r>
              <a:rPr lang="en-US" dirty="0" err="1"/>
              <a:t>Jenis</a:t>
            </a:r>
            <a:r>
              <a:rPr lang="en-US" dirty="0"/>
              <a:t> – </a:t>
            </a:r>
            <a:r>
              <a:rPr lang="en-US" dirty="0" err="1"/>
              <a:t>Jenis</a:t>
            </a:r>
            <a:r>
              <a:rPr lang="en-US" dirty="0"/>
              <a:t> Array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/>
              <a:t>Berdasarkan</a:t>
            </a:r>
            <a:r>
              <a:rPr lang="en-US" sz="2000" dirty="0"/>
              <a:t> </a:t>
            </a:r>
            <a:r>
              <a:rPr lang="en-US" sz="2000" dirty="0" err="1"/>
              <a:t>dimensinya</a:t>
            </a:r>
            <a:r>
              <a:rPr lang="en-US" sz="2000" dirty="0"/>
              <a:t>, </a:t>
            </a:r>
            <a:r>
              <a:rPr lang="en-US" sz="2000" dirty="0" err="1"/>
              <a:t>terdapat</a:t>
            </a:r>
            <a:r>
              <a:rPr lang="en-US" sz="2000" dirty="0"/>
              <a:t> 3 </a:t>
            </a:r>
            <a:r>
              <a:rPr lang="en-US" sz="2000" dirty="0" err="1"/>
              <a:t>jenis</a:t>
            </a:r>
            <a:r>
              <a:rPr lang="en-US" sz="2000" dirty="0"/>
              <a:t> array </a:t>
            </a:r>
          </a:p>
          <a:p>
            <a:r>
              <a:rPr lang="en-US" sz="2000" dirty="0"/>
              <a:t>Array 1 </a:t>
            </a:r>
            <a:r>
              <a:rPr lang="en-US" sz="2000" dirty="0" err="1"/>
              <a:t>dimensi</a:t>
            </a:r>
            <a:r>
              <a:rPr lang="en-US" sz="2000" dirty="0"/>
              <a:t> </a:t>
            </a:r>
          </a:p>
          <a:p>
            <a:r>
              <a:rPr lang="en-US" sz="2000" dirty="0"/>
              <a:t>Array 2 </a:t>
            </a:r>
            <a:r>
              <a:rPr lang="en-US" sz="2000" dirty="0" err="1"/>
              <a:t>dimensi</a:t>
            </a:r>
            <a:r>
              <a:rPr lang="en-US" sz="2000" dirty="0"/>
              <a:t> </a:t>
            </a:r>
          </a:p>
          <a:p>
            <a:r>
              <a:rPr lang="en-US" sz="2000" dirty="0"/>
              <a:t>Array 3 </a:t>
            </a:r>
            <a:r>
              <a:rPr lang="en-US" sz="2000" dirty="0" err="1"/>
              <a:t>dimensi</a:t>
            </a:r>
            <a:r>
              <a:rPr lang="en-US" sz="2000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404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-299258"/>
            <a:ext cx="9692640" cy="1325562"/>
          </a:xfrm>
        </p:spPr>
        <p:txBody>
          <a:bodyPr/>
          <a:lstStyle/>
          <a:p>
            <a:r>
              <a:rPr lang="en-US" dirty="0"/>
              <a:t>.Array 1 </a:t>
            </a:r>
            <a:r>
              <a:rPr lang="en-US" dirty="0" err="1"/>
              <a:t>Dimensi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246909"/>
            <a:ext cx="8486812" cy="5389866"/>
          </a:xfrm>
        </p:spPr>
        <p:txBody>
          <a:bodyPr>
            <a:normAutofit/>
          </a:bodyPr>
          <a:lstStyle/>
          <a:p>
            <a:r>
              <a:rPr lang="en-US" dirty="0"/>
              <a:t>Array yang </a:t>
            </a:r>
            <a:r>
              <a:rPr lang="en-US" dirty="0" err="1"/>
              <a:t>memiliki</a:t>
            </a:r>
            <a:r>
              <a:rPr lang="en-US" dirty="0"/>
              <a:t> 1 </a:t>
            </a:r>
            <a:r>
              <a:rPr lang="en-US" dirty="0" err="1"/>
              <a:t>baris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kolom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  </a:t>
            </a:r>
            <a:r>
              <a:rPr lang="en-US" dirty="0" err="1"/>
              <a:t>indeks</a:t>
            </a:r>
            <a:r>
              <a:rPr lang="en-US" dirty="0"/>
              <a:t>        </a:t>
            </a:r>
            <a:r>
              <a:rPr lang="en-US" b="1" dirty="0"/>
              <a:t>A[0]        A[1]         A[2]         A[3]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     </a:t>
            </a:r>
          </a:p>
          <a:p>
            <a:pPr marL="231775" indent="-231775">
              <a:buNone/>
            </a:pPr>
            <a:r>
              <a:rPr lang="en-US" dirty="0"/>
              <a:t> </a:t>
            </a:r>
          </a:p>
          <a:p>
            <a:pPr marL="231775" indent="-231775">
              <a:buNone/>
            </a:pPr>
            <a:r>
              <a:rPr lang="en-US" dirty="0"/>
              <a:t>      </a:t>
            </a:r>
            <a:r>
              <a:rPr lang="en-US" dirty="0" err="1"/>
              <a:t>Artinya</a:t>
            </a:r>
            <a:r>
              <a:rPr lang="en-US" dirty="0"/>
              <a:t> :</a:t>
            </a:r>
            <a:br>
              <a:rPr lang="en-US" dirty="0"/>
            </a:br>
            <a:r>
              <a:rPr lang="en-US" dirty="0"/>
              <a:t>	Array A </a:t>
            </a:r>
            <a:r>
              <a:rPr lang="en-US" dirty="0" err="1"/>
              <a:t>indeks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b="1" dirty="0"/>
              <a:t>0</a:t>
            </a:r>
            <a:r>
              <a:rPr lang="en-US" dirty="0"/>
              <a:t> </a:t>
            </a:r>
            <a:r>
              <a:rPr lang="en-US" dirty="0" err="1"/>
              <a:t>datanya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3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	Array A </a:t>
            </a:r>
            <a:r>
              <a:rPr lang="en-US" dirty="0" err="1"/>
              <a:t>indeks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b="1" dirty="0"/>
              <a:t>1</a:t>
            </a:r>
            <a:r>
              <a:rPr lang="en-US" dirty="0"/>
              <a:t> </a:t>
            </a:r>
            <a:r>
              <a:rPr lang="en-US" dirty="0" err="1"/>
              <a:t>datanya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5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	Array A </a:t>
            </a:r>
            <a:r>
              <a:rPr lang="en-US" dirty="0" err="1"/>
              <a:t>indeks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b="1" dirty="0"/>
              <a:t> 2</a:t>
            </a:r>
            <a:r>
              <a:rPr lang="en-US" dirty="0"/>
              <a:t> </a:t>
            </a:r>
            <a:r>
              <a:rPr lang="en-US" dirty="0" err="1"/>
              <a:t>datanya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7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	Array A </a:t>
            </a:r>
            <a:r>
              <a:rPr lang="en-US" dirty="0" err="1"/>
              <a:t>indeks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b="1" dirty="0"/>
              <a:t>3 </a:t>
            </a:r>
            <a:r>
              <a:rPr lang="en-US" dirty="0" err="1"/>
              <a:t>datanya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2</a:t>
            </a:r>
          </a:p>
          <a:p>
            <a:r>
              <a:rPr lang="en-US" dirty="0" err="1"/>
              <a:t>Memberi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: A[1] = 4; </a:t>
            </a:r>
            <a:r>
              <a:rPr lang="en-US" dirty="0">
                <a:sym typeface="Wingdings"/>
              </a:rPr>
              <a:t> </a:t>
            </a:r>
            <a:r>
              <a:rPr lang="en-US" dirty="0" err="1">
                <a:sym typeface="Wingdings"/>
              </a:rPr>
              <a:t>artinya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memperbarui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indeks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ke</a:t>
            </a:r>
            <a:r>
              <a:rPr lang="en-US" dirty="0">
                <a:sym typeface="Wingdings"/>
              </a:rPr>
              <a:t> 1 </a:t>
            </a:r>
            <a:r>
              <a:rPr lang="en-US" dirty="0" err="1">
                <a:sym typeface="Wingdings"/>
              </a:rPr>
              <a:t>dengan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nilai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baru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yaitu</a:t>
            </a:r>
            <a:r>
              <a:rPr lang="en-US" dirty="0">
                <a:sym typeface="Wingdings"/>
              </a:rPr>
              <a:t> 4</a:t>
            </a:r>
          </a:p>
          <a:p>
            <a:r>
              <a:rPr lang="en-US" dirty="0" err="1">
                <a:sym typeface="Wingdings"/>
              </a:rPr>
              <a:t>Menampilkan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nilai</a:t>
            </a:r>
            <a:r>
              <a:rPr lang="en-US" dirty="0">
                <a:sym typeface="Wingdings"/>
              </a:rPr>
              <a:t> :  </a:t>
            </a:r>
            <a:r>
              <a:rPr lang="en-US" dirty="0" err="1">
                <a:sym typeface="Wingdings"/>
              </a:rPr>
              <a:t>printf</a:t>
            </a:r>
            <a:r>
              <a:rPr lang="en-US" dirty="0">
                <a:sym typeface="Wingdings"/>
              </a:rPr>
              <a:t>(“%</a:t>
            </a:r>
            <a:r>
              <a:rPr lang="en-US" dirty="0" err="1">
                <a:sym typeface="Wingdings"/>
              </a:rPr>
              <a:t>d”,A</a:t>
            </a:r>
            <a:r>
              <a:rPr lang="en-US" dirty="0">
                <a:sym typeface="Wingdings"/>
              </a:rPr>
              <a:t>[3]);  </a:t>
            </a:r>
            <a:r>
              <a:rPr lang="en-US" dirty="0" err="1">
                <a:sym typeface="Wingdings"/>
              </a:rPr>
              <a:t>akan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mencetak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isi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dari</a:t>
            </a:r>
            <a:r>
              <a:rPr lang="en-US" dirty="0">
                <a:sym typeface="Wingdings"/>
              </a:rPr>
              <a:t> A[3] </a:t>
            </a:r>
            <a:r>
              <a:rPr lang="en-US" dirty="0" err="1">
                <a:sym typeface="Wingdings"/>
              </a:rPr>
              <a:t>ke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layar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yaitu</a:t>
            </a:r>
            <a:r>
              <a:rPr lang="en-US" dirty="0">
                <a:sym typeface="Wingdings"/>
              </a:rPr>
              <a:t> 2.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281697"/>
              </p:ext>
            </p:extLst>
          </p:nvPr>
        </p:nvGraphicFramePr>
        <p:xfrm>
          <a:off x="2640596" y="2240961"/>
          <a:ext cx="437435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35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35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35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35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295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7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83140" y="2164532"/>
            <a:ext cx="1057456" cy="4421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Data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29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86145"/>
            <a:ext cx="9692640" cy="814111"/>
          </a:xfrm>
        </p:spPr>
        <p:txBody>
          <a:bodyPr/>
          <a:lstStyle/>
          <a:p>
            <a:r>
              <a:rPr lang="en-US" dirty="0"/>
              <a:t>.</a:t>
            </a:r>
            <a:r>
              <a:rPr lang="en-US" dirty="0" err="1"/>
              <a:t>Contoh</a:t>
            </a:r>
            <a:r>
              <a:rPr lang="en-US" dirty="0"/>
              <a:t> Program (</a:t>
            </a:r>
            <a:r>
              <a:rPr lang="en-US" dirty="0" err="1"/>
              <a:t>i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401098"/>
            <a:ext cx="8595360" cy="477904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Program </a:t>
            </a:r>
            <a:r>
              <a:rPr lang="en-US" b="1" dirty="0" err="1"/>
              <a:t>menyimpan</a:t>
            </a:r>
            <a:r>
              <a:rPr lang="en-US" b="1" dirty="0"/>
              <a:t> </a:t>
            </a:r>
            <a:r>
              <a:rPr lang="en-US" b="1" dirty="0" err="1"/>
              <a:t>huruf</a:t>
            </a:r>
            <a:r>
              <a:rPr lang="en-US" b="1" dirty="0"/>
              <a:t> </a:t>
            </a:r>
            <a:r>
              <a:rPr lang="en-US" b="1" dirty="0" err="1"/>
              <a:t>vokal</a:t>
            </a:r>
            <a:endParaRPr lang="en-US" b="1" dirty="0"/>
          </a:p>
          <a:p>
            <a:r>
              <a:rPr lang="en-US" dirty="0"/>
              <a:t>#include &lt;</a:t>
            </a:r>
            <a:r>
              <a:rPr lang="en-US" dirty="0" err="1"/>
              <a:t>stdio.h</a:t>
            </a:r>
            <a:r>
              <a:rPr lang="en-US" dirty="0"/>
              <a:t>&gt;</a:t>
            </a:r>
            <a:br>
              <a:rPr lang="en-US" dirty="0"/>
            </a:br>
            <a:r>
              <a:rPr lang="en-US" dirty="0" err="1"/>
              <a:t>int</a:t>
            </a:r>
            <a:r>
              <a:rPr lang="en-US" dirty="0"/>
              <a:t> main ( )</a:t>
            </a:r>
            <a:br>
              <a:rPr lang="en-US" dirty="0"/>
            </a:br>
            <a:r>
              <a:rPr lang="en-US" dirty="0"/>
              <a:t>{</a:t>
            </a:r>
            <a:br>
              <a:rPr lang="en-US" dirty="0"/>
            </a:br>
            <a:r>
              <a:rPr lang="en-US" dirty="0"/>
              <a:t>	char </a:t>
            </a:r>
            <a:r>
              <a:rPr lang="en-US" dirty="0" err="1"/>
              <a:t>kar</a:t>
            </a:r>
            <a:r>
              <a:rPr lang="en-US" dirty="0"/>
              <a:t>[5];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;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	</a:t>
            </a:r>
            <a:r>
              <a:rPr lang="en-US" dirty="0" err="1"/>
              <a:t>kar</a:t>
            </a:r>
            <a:r>
              <a:rPr lang="en-US" dirty="0"/>
              <a:t>[0] = ‘A’;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err="1"/>
              <a:t>kar</a:t>
            </a:r>
            <a:r>
              <a:rPr lang="en-US" dirty="0"/>
              <a:t>[1] = ‘I’;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err="1"/>
              <a:t>kar</a:t>
            </a:r>
            <a:r>
              <a:rPr lang="en-US" dirty="0"/>
              <a:t>[2] = ‘U’;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err="1"/>
              <a:t>kar</a:t>
            </a:r>
            <a:r>
              <a:rPr lang="en-US" dirty="0"/>
              <a:t>[3] = ‘E’;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err="1"/>
              <a:t>kar</a:t>
            </a:r>
            <a:r>
              <a:rPr lang="en-US" dirty="0"/>
              <a:t>[4] = ‘O’;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	for(</a:t>
            </a:r>
            <a:r>
              <a:rPr lang="en-US" dirty="0" err="1"/>
              <a:t>i</a:t>
            </a:r>
            <a:r>
              <a:rPr lang="en-US" dirty="0"/>
              <a:t>=0; </a:t>
            </a:r>
            <a:r>
              <a:rPr lang="en-US" dirty="0" err="1"/>
              <a:t>i</a:t>
            </a:r>
            <a:r>
              <a:rPr lang="en-US" dirty="0"/>
              <a:t>&lt; 5; </a:t>
            </a:r>
            <a:r>
              <a:rPr lang="en-US" dirty="0" err="1"/>
              <a:t>i</a:t>
            </a:r>
            <a:r>
              <a:rPr lang="en-US" dirty="0"/>
              <a:t>++)</a:t>
            </a:r>
            <a:br>
              <a:rPr lang="en-US" dirty="0"/>
            </a:br>
            <a:r>
              <a:rPr lang="en-US" dirty="0"/>
              <a:t>		</a:t>
            </a:r>
            <a:r>
              <a:rPr lang="en-US" dirty="0" err="1"/>
              <a:t>printf</a:t>
            </a:r>
            <a:r>
              <a:rPr lang="en-US" dirty="0"/>
              <a:t>(“%c\n”, </a:t>
            </a:r>
            <a:r>
              <a:rPr lang="en-US" dirty="0" err="1"/>
              <a:t>kar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]);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	return 0; </a:t>
            </a:r>
            <a:br>
              <a:rPr lang="en-US" dirty="0"/>
            </a:br>
            <a:r>
              <a:rPr lang="en-US" dirty="0"/>
              <a:t>}</a:t>
            </a:r>
            <a:br>
              <a:rPr lang="en-US" dirty="0"/>
            </a:br>
            <a:r>
              <a:rPr lang="en-US" dirty="0"/>
              <a:t>//</a:t>
            </a:r>
            <a:r>
              <a:rPr lang="en-US" dirty="0" err="1"/>
              <a:t>vokal.c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15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0504" t="13733" r="55273" b="66398"/>
          <a:stretch/>
        </p:blipFill>
        <p:spPr>
          <a:xfrm>
            <a:off x="4913195" y="1028541"/>
            <a:ext cx="5363570" cy="23129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80149"/>
            <a:ext cx="10795379" cy="539359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6477" t="12893" r="50639" b="33648"/>
          <a:stretch/>
        </p:blipFill>
        <p:spPr>
          <a:xfrm>
            <a:off x="0" y="556830"/>
            <a:ext cx="4732440" cy="465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76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190086"/>
          </a:xfrm>
        </p:spPr>
        <p:txBody>
          <a:bodyPr>
            <a:normAutofit fontScale="90000"/>
          </a:bodyPr>
          <a:lstStyle/>
          <a:p>
            <a:r>
              <a:rPr lang="en-US" dirty="0"/>
              <a:t>.Program (ii)  A[ ]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1" y="1555846"/>
            <a:ext cx="8878415" cy="4624292"/>
          </a:xfrm>
        </p:spPr>
        <p:txBody>
          <a:bodyPr>
            <a:normAutofit/>
          </a:bodyPr>
          <a:lstStyle/>
          <a:p>
            <a:pPr algn="just"/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tahu</a:t>
            </a:r>
            <a:r>
              <a:rPr lang="en-US" dirty="0"/>
              <a:t> </a:t>
            </a:r>
            <a:r>
              <a:rPr lang="en-US" dirty="0" err="1"/>
              <a:t>berapa</a:t>
            </a:r>
            <a:r>
              <a:rPr lang="en-US" dirty="0"/>
              <a:t> </a:t>
            </a:r>
            <a:r>
              <a:rPr lang="en-US" dirty="0" err="1"/>
              <a:t>kapasitas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disimpan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array,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menghilangkan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yang </a:t>
            </a:r>
            <a:r>
              <a:rPr lang="en-US" dirty="0" err="1"/>
              <a:t>terdapat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kurung</a:t>
            </a:r>
            <a:r>
              <a:rPr lang="en-US" dirty="0"/>
              <a:t> </a:t>
            </a:r>
            <a:r>
              <a:rPr lang="en-US" dirty="0" err="1"/>
              <a:t>siku</a:t>
            </a:r>
            <a:r>
              <a:rPr lang="en-US" dirty="0"/>
              <a:t> [ ],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memasukkan</a:t>
            </a:r>
            <a:r>
              <a:rPr lang="en-US" dirty="0"/>
              <a:t> </a:t>
            </a:r>
            <a:r>
              <a:rPr lang="en-US" dirty="0" err="1"/>
              <a:t>berapapun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yang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kehendaki</a:t>
            </a:r>
            <a:r>
              <a:rPr lang="en-US" dirty="0"/>
              <a:t>.</a:t>
            </a:r>
          </a:p>
          <a:p>
            <a:pPr algn="just"/>
            <a:r>
              <a:rPr lang="en-US" dirty="0" err="1"/>
              <a:t>Contoh</a:t>
            </a:r>
            <a:r>
              <a:rPr lang="en-US" dirty="0"/>
              <a:t> :</a:t>
            </a:r>
          </a:p>
          <a:p>
            <a:r>
              <a:rPr lang="en-US" dirty="0" err="1"/>
              <a:t>Buatlah</a:t>
            </a:r>
            <a:r>
              <a:rPr lang="en-US" dirty="0"/>
              <a:t> </a:t>
            </a:r>
            <a:r>
              <a:rPr lang="en-US" dirty="0" err="1"/>
              <a:t>Algoritma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program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menyimpan</a:t>
            </a:r>
            <a:r>
              <a:rPr lang="en-US" dirty="0"/>
              <a:t> data </a:t>
            </a:r>
            <a:r>
              <a:rPr lang="en-US" dirty="0" err="1"/>
              <a:t>berikut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Larik</a:t>
            </a:r>
            <a:r>
              <a:rPr lang="en-US" dirty="0"/>
              <a:t> :</a:t>
            </a:r>
          </a:p>
          <a:p>
            <a:r>
              <a:rPr lang="en-US" dirty="0"/>
              <a:t>5, 4, 2, 5, 3, 8, 9, 2, 9, 10</a:t>
            </a:r>
          </a:p>
          <a:p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carilah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yang </a:t>
            </a:r>
            <a:r>
              <a:rPr lang="en-US" dirty="0" err="1"/>
              <a:t>terbesar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478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922445"/>
          </a:xfrm>
        </p:spPr>
        <p:txBody>
          <a:bodyPr/>
          <a:lstStyle/>
          <a:p>
            <a:r>
              <a:rPr lang="en-US" dirty="0"/>
              <a:t>.</a:t>
            </a:r>
            <a:r>
              <a:rPr lang="en-US" dirty="0" err="1"/>
              <a:t>Algoritma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0634" y="1691322"/>
            <a:ext cx="8595360" cy="435133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Data 	      [5, 4, 2, 5, 3, 8, 9, 2, 9, 10]</a:t>
            </a:r>
          </a:p>
          <a:p>
            <a:pPr marL="0" indent="0">
              <a:buNone/>
            </a:pPr>
            <a:r>
              <a:rPr lang="en-US" dirty="0" err="1"/>
              <a:t>terbesar</a:t>
            </a:r>
            <a:r>
              <a:rPr lang="en-US" dirty="0"/>
              <a:t> 	Data[0]</a:t>
            </a:r>
          </a:p>
          <a:p>
            <a:pPr marL="0" indent="0">
              <a:buNone/>
            </a:pPr>
            <a:r>
              <a:rPr lang="en-US" dirty="0"/>
              <a:t>UNTUK  </a:t>
            </a:r>
            <a:r>
              <a:rPr lang="en-US" dirty="0" err="1"/>
              <a:t>i</a:t>
            </a:r>
            <a:r>
              <a:rPr lang="en-US" dirty="0"/>
              <a:t>             1 S/D </a:t>
            </a:r>
            <a:r>
              <a:rPr lang="en-US" dirty="0" err="1"/>
              <a:t>cacah</a:t>
            </a:r>
            <a:r>
              <a:rPr lang="en-US" dirty="0"/>
              <a:t>(Data) -1</a:t>
            </a:r>
          </a:p>
          <a:p>
            <a:pPr marL="0" indent="0">
              <a:buNone/>
            </a:pPr>
            <a:r>
              <a:rPr lang="en-US" dirty="0"/>
              <a:t>      JIKA Data[</a:t>
            </a:r>
            <a:r>
              <a:rPr lang="en-US" dirty="0" err="1"/>
              <a:t>i</a:t>
            </a:r>
            <a:r>
              <a:rPr lang="en-US" dirty="0"/>
              <a:t>] &gt; </a:t>
            </a:r>
            <a:r>
              <a:rPr lang="en-US" dirty="0" err="1"/>
              <a:t>terbesar</a:t>
            </a:r>
            <a:r>
              <a:rPr lang="en-US" dirty="0"/>
              <a:t>  MAKA </a:t>
            </a:r>
          </a:p>
          <a:p>
            <a:pPr marL="0" indent="0">
              <a:buNone/>
            </a:pPr>
            <a:r>
              <a:rPr lang="en-US" dirty="0"/>
              <a:t>             </a:t>
            </a:r>
            <a:r>
              <a:rPr lang="en-US" dirty="0" err="1"/>
              <a:t>terbesar</a:t>
            </a:r>
            <a:r>
              <a:rPr lang="en-US" dirty="0"/>
              <a:t> 	          Data[</a:t>
            </a:r>
            <a:r>
              <a:rPr lang="en-US" dirty="0" err="1"/>
              <a:t>i</a:t>
            </a:r>
            <a:r>
              <a:rPr lang="en-US" dirty="0"/>
              <a:t>]</a:t>
            </a:r>
          </a:p>
          <a:p>
            <a:pPr marL="0" indent="0">
              <a:buNone/>
            </a:pPr>
            <a:r>
              <a:rPr lang="en-US" dirty="0"/>
              <a:t>      AKHIR JIKA </a:t>
            </a:r>
          </a:p>
          <a:p>
            <a:pPr marL="0" indent="0">
              <a:buNone/>
            </a:pPr>
            <a:r>
              <a:rPr lang="en-US" dirty="0"/>
              <a:t>    AKHIR UNTUK</a:t>
            </a:r>
          </a:p>
          <a:p>
            <a:pPr marL="0" indent="0">
              <a:buNone/>
            </a:pPr>
            <a:r>
              <a:rPr lang="en-US" dirty="0" err="1"/>
              <a:t>tampilkan</a:t>
            </a:r>
            <a:r>
              <a:rPr lang="en-US" dirty="0"/>
              <a:t> (</a:t>
            </a:r>
            <a:r>
              <a:rPr lang="en-US" dirty="0" err="1"/>
              <a:t>terbesar</a:t>
            </a:r>
            <a:r>
              <a:rPr lang="en-US" dirty="0"/>
              <a:t>)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094274" y="1873044"/>
            <a:ext cx="49898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343767" y="2379406"/>
            <a:ext cx="56289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2593260" y="2807100"/>
            <a:ext cx="56289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156155" y="3731337"/>
            <a:ext cx="56289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13203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1|5|5.7|60.2|5.6|4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3|24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|45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7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7|58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6.2|9.6|2.7|6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3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6.6|20.6|22|37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9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9"/>
</p:tagLst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22708</TotalTime>
  <Words>838</Words>
  <Application>Microsoft Office PowerPoint</Application>
  <PresentationFormat>Widescreen</PresentationFormat>
  <Paragraphs>179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Century Schoolbook</vt:lpstr>
      <vt:lpstr>Wingdings</vt:lpstr>
      <vt:lpstr>Wingdings 2</vt:lpstr>
      <vt:lpstr>View</vt:lpstr>
      <vt:lpstr>Algoritma Pemrograman </vt:lpstr>
      <vt:lpstr>.Konsep Larik (Array)</vt:lpstr>
      <vt:lpstr>.Deklarasi Array</vt:lpstr>
      <vt:lpstr>     .Jenis – Jenis Array </vt:lpstr>
      <vt:lpstr>.Array 1 Dimensi</vt:lpstr>
      <vt:lpstr>.Contoh Program (i)</vt:lpstr>
      <vt:lpstr>PowerPoint Presentation</vt:lpstr>
      <vt:lpstr>.Program (ii)  A[ ] </vt:lpstr>
      <vt:lpstr>.Algoritma </vt:lpstr>
      <vt:lpstr>.Contoh Program (ii)</vt:lpstr>
      <vt:lpstr>PowerPoint Presentation</vt:lpstr>
      <vt:lpstr>Contoh (iv)</vt:lpstr>
      <vt:lpstr>Contoh Program (iii)</vt:lpstr>
      <vt:lpstr>PowerPoint Presentation</vt:lpstr>
      <vt:lpstr>.Array 2 Dimensi </vt:lpstr>
      <vt:lpstr>.Contoh Program (iii)</vt:lpstr>
      <vt:lpstr>.Contoh Program (iii)</vt:lpstr>
      <vt:lpstr>PowerPoint Presentation</vt:lpstr>
      <vt:lpstr> Program mencetak karakter pada array 2 dimensi </vt:lpstr>
      <vt:lpstr>Contoh Program (v)</vt:lpstr>
      <vt:lpstr>.Array 3 dimensi  A[ ][ ][ ] </vt:lpstr>
      <vt:lpstr>.Menampilkan ibukota Negara </vt:lpstr>
      <vt:lpstr>Array Multi Dimensi &amp; Contoh</vt:lpstr>
      <vt:lpstr>PowerPoint Presentation</vt:lpstr>
      <vt:lpstr>Tugas  Deadline 26 Mei 2026 – 23.59 WIB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Pemrograman Dasar</dc:title>
  <dc:creator>Microsoft Office User</dc:creator>
  <cp:lastModifiedBy>Reviewer Santika 2023</cp:lastModifiedBy>
  <cp:revision>230</cp:revision>
  <cp:lastPrinted>2017-08-28T16:06:06Z</cp:lastPrinted>
  <dcterms:created xsi:type="dcterms:W3CDTF">2017-08-28T12:37:46Z</dcterms:created>
  <dcterms:modified xsi:type="dcterms:W3CDTF">2026-05-19T03:13:29Z</dcterms:modified>
</cp:coreProperties>
</file>