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24"/>
  </p:notesMasterIdLst>
  <p:sldIdLst>
    <p:sldId id="256" r:id="rId2"/>
    <p:sldId id="291" r:id="rId3"/>
    <p:sldId id="297" r:id="rId4"/>
    <p:sldId id="292" r:id="rId5"/>
    <p:sldId id="293" r:id="rId6"/>
    <p:sldId id="294" r:id="rId7"/>
    <p:sldId id="257" r:id="rId8"/>
    <p:sldId id="295" r:id="rId9"/>
    <p:sldId id="296" r:id="rId10"/>
    <p:sldId id="299" r:id="rId11"/>
    <p:sldId id="304" r:id="rId12"/>
    <p:sldId id="300" r:id="rId13"/>
    <p:sldId id="311" r:id="rId14"/>
    <p:sldId id="302" r:id="rId15"/>
    <p:sldId id="301" r:id="rId16"/>
    <p:sldId id="305" r:id="rId17"/>
    <p:sldId id="310" r:id="rId18"/>
    <p:sldId id="309" r:id="rId19"/>
    <p:sldId id="312" r:id="rId20"/>
    <p:sldId id="308" r:id="rId21"/>
    <p:sldId id="306" r:id="rId22"/>
    <p:sldId id="30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08"/>
    <p:restoredTop sz="93285" autoAdjust="0"/>
  </p:normalViewPr>
  <p:slideViewPr>
    <p:cSldViewPr snapToGrid="0" snapToObjects="1">
      <p:cViewPr varScale="1">
        <p:scale>
          <a:sx n="73" d="100"/>
          <a:sy n="73" d="100"/>
        </p:scale>
        <p:origin x="378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570E3-6565-4509-BA0B-0EEF32B0C4E6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B8857-0CAB-494A-8A81-B10CF0BF2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0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B8857-0CAB-494A-8A81-B10CF0BF258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70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B8857-0CAB-494A-8A81-B10CF0BF258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76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517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20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7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54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160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260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69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5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9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6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Algoritma Pemrograman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Materi  2 – Struktur Seleksi / Percabangan / Branching</a:t>
            </a:r>
            <a:endParaRPr lang="en-US" dirty="0" smtClean="0"/>
          </a:p>
          <a:p>
            <a:endParaRPr lang="en-US" smtClean="0"/>
          </a:p>
          <a:p>
            <a:endParaRPr lang="en-US"/>
          </a:p>
          <a:p>
            <a:r>
              <a:rPr lang="en-US" smtClean="0"/>
              <a:t>Retno </a:t>
            </a:r>
            <a:r>
              <a:rPr lang="en-US" err="1" smtClean="0"/>
              <a:t>Mumpuni</a:t>
            </a:r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231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563388"/>
          </a:xfrm>
        </p:spPr>
        <p:txBody>
          <a:bodyPr>
            <a:normAutofit fontScale="90000"/>
          </a:bodyPr>
          <a:lstStyle/>
          <a:p>
            <a:r>
              <a:rPr lang="en-US" smtClean="0"/>
              <a:t>Latihan 2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929148"/>
            <a:ext cx="8595360" cy="5250989"/>
          </a:xfrm>
        </p:spPr>
        <p:txBody>
          <a:bodyPr/>
          <a:lstStyle/>
          <a:p>
            <a:endParaRPr lang="en-US" smtClean="0"/>
          </a:p>
          <a:p>
            <a:r>
              <a:rPr lang="en-US" smtClean="0"/>
              <a:t>Buatlah Algoritma, Flowchart dan Pseudocode  untuk menentukan  </a:t>
            </a:r>
            <a:r>
              <a:rPr lang="en-US" err="1" smtClean="0"/>
              <a:t>predikat</a:t>
            </a:r>
            <a:r>
              <a:rPr lang="en-US" smtClean="0"/>
              <a:t> kelulusan Tabel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memperlihatkan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predikat</a:t>
            </a:r>
            <a:r>
              <a:rPr lang="en-US" dirty="0"/>
              <a:t> </a:t>
            </a:r>
            <a:r>
              <a:rPr lang="en-US" dirty="0" err="1"/>
              <a:t>kelulusan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kumulaitfnya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926" y="2554759"/>
            <a:ext cx="8163252" cy="160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95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Algoritma </a:t>
            </a:r>
            <a:br>
              <a:rPr lang="en-US" smtClean="0"/>
            </a:br>
            <a:r>
              <a:rPr lang="en-US" sz="2400" smtClean="0"/>
              <a:t>Menentukan Predikat Lulusan 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1</a:t>
            </a:r>
            <a:r>
              <a:rPr lang="en-US"/>
              <a:t>. Masukkan Nilai IPK </a:t>
            </a:r>
          </a:p>
          <a:p>
            <a:pPr>
              <a:lnSpc>
                <a:spcPct val="100000"/>
              </a:lnSpc>
            </a:pPr>
            <a:r>
              <a:rPr lang="en-US"/>
              <a:t>2. </a:t>
            </a:r>
            <a:r>
              <a:rPr lang="en-US" smtClean="0"/>
              <a:t>Periksa, apakah nilai IPK </a:t>
            </a:r>
            <a:r>
              <a:rPr lang="en-US"/>
              <a:t>&gt;= 2 dan  </a:t>
            </a:r>
            <a:r>
              <a:rPr lang="en-US" smtClean="0"/>
              <a:t>IPK </a:t>
            </a:r>
            <a:r>
              <a:rPr lang="en-US"/>
              <a:t>&lt; </a:t>
            </a:r>
            <a:r>
              <a:rPr lang="en-US" smtClean="0"/>
              <a:t>2,75?</a:t>
            </a:r>
          </a:p>
          <a:p>
            <a:pPr>
              <a:lnSpc>
                <a:spcPct val="100000"/>
              </a:lnSpc>
            </a:pPr>
            <a:r>
              <a:rPr lang="en-US" smtClean="0"/>
              <a:t>3. Jika Iya, maka tampilkan </a:t>
            </a:r>
            <a:r>
              <a:rPr lang="en-US"/>
              <a:t>“ Lulus Memuaskan </a:t>
            </a:r>
            <a:r>
              <a:rPr lang="en-US" smtClean="0"/>
              <a:t>“</a:t>
            </a:r>
          </a:p>
          <a:p>
            <a:pPr>
              <a:lnSpc>
                <a:spcPct val="100000"/>
              </a:lnSpc>
            </a:pPr>
            <a:r>
              <a:rPr lang="en-US" smtClean="0"/>
              <a:t>4. Jika Tidak , Periksa apakah  IPK </a:t>
            </a:r>
            <a:r>
              <a:rPr lang="en-US"/>
              <a:t>&gt;= 2,75 dan </a:t>
            </a:r>
            <a:r>
              <a:rPr lang="en-US" smtClean="0"/>
              <a:t>IPK &lt;3,50 ?</a:t>
            </a:r>
            <a:br>
              <a:rPr lang="en-US" smtClean="0"/>
            </a:br>
            <a:r>
              <a:rPr lang="en-US" smtClean="0"/>
              <a:t>5. Jika Iya , maka </a:t>
            </a:r>
            <a:r>
              <a:rPr lang="en-US"/>
              <a:t>tampilkan “Lulus Sangat </a:t>
            </a:r>
            <a:r>
              <a:rPr lang="en-US" smtClean="0"/>
              <a:t>Memuaskan”</a:t>
            </a:r>
          </a:p>
          <a:p>
            <a:pPr>
              <a:lnSpc>
                <a:spcPct val="100000"/>
              </a:lnSpc>
            </a:pPr>
            <a:r>
              <a:rPr lang="en-US" smtClean="0"/>
              <a:t>6. Jika Tidak, Periksa  apakah IPK </a:t>
            </a:r>
            <a:r>
              <a:rPr lang="en-US"/>
              <a:t>&gt;= 3,50 dan </a:t>
            </a:r>
            <a:r>
              <a:rPr lang="en-US" smtClean="0"/>
              <a:t>IPK </a:t>
            </a:r>
            <a:r>
              <a:rPr lang="en-US"/>
              <a:t>&lt;= 4,00 </a:t>
            </a:r>
            <a:r>
              <a:rPr lang="en-US" smtClean="0"/>
              <a:t>?</a:t>
            </a:r>
          </a:p>
          <a:p>
            <a:pPr>
              <a:lnSpc>
                <a:spcPct val="100000"/>
              </a:lnSpc>
            </a:pPr>
            <a:r>
              <a:rPr lang="en-US" smtClean="0"/>
              <a:t>7. Jika Iya, maka </a:t>
            </a:r>
            <a:r>
              <a:rPr lang="en-US"/>
              <a:t>Tampilkan “ Lulus Dengan </a:t>
            </a:r>
            <a:r>
              <a:rPr lang="en-US" smtClean="0"/>
              <a:t>Pujian”</a:t>
            </a:r>
          </a:p>
          <a:p>
            <a:pPr>
              <a:lnSpc>
                <a:spcPct val="100000"/>
              </a:lnSpc>
            </a:pPr>
            <a:r>
              <a:rPr lang="en-US" smtClean="0"/>
              <a:t>8. Jika Tidak, Tampilkan “</a:t>
            </a:r>
            <a:r>
              <a:rPr lang="en-US"/>
              <a:t>Data </a:t>
            </a:r>
            <a:r>
              <a:rPr lang="en-US" smtClean="0"/>
              <a:t>IPK </a:t>
            </a:r>
            <a:r>
              <a:rPr lang="en-US"/>
              <a:t>Tidak Valid</a:t>
            </a:r>
            <a:r>
              <a:rPr lang="en-US" smtClean="0"/>
              <a:t>”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1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978" y="365760"/>
            <a:ext cx="10525534" cy="1325562"/>
          </a:xfrm>
        </p:spPr>
        <p:txBody>
          <a:bodyPr>
            <a:normAutofit/>
          </a:bodyPr>
          <a:lstStyle/>
          <a:p>
            <a:r>
              <a:rPr lang="en-US" sz="4800" smtClean="0"/>
              <a:t>Pseudocode 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Algoritma </a:t>
            </a:r>
            <a:r>
              <a:rPr lang="en-US" sz="2800" dirty="0" err="1"/>
              <a:t>P</a:t>
            </a:r>
            <a:r>
              <a:rPr lang="en-US" sz="2800" dirty="0" err="1" smtClean="0"/>
              <a:t>redikat</a:t>
            </a:r>
            <a:r>
              <a:rPr lang="en-US" sz="2800" dirty="0" smtClean="0"/>
              <a:t> </a:t>
            </a:r>
            <a:r>
              <a:rPr lang="en-US" sz="2800" dirty="0" err="1" smtClean="0"/>
              <a:t>Kelulusan</a:t>
            </a:r>
            <a:r>
              <a:rPr lang="en-US" sz="2800" dirty="0" smtClean="0"/>
              <a:t> 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978" y="1828800"/>
            <a:ext cx="10525534" cy="4351337"/>
          </a:xfrm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mtClean="0"/>
              <a:t> </a:t>
            </a:r>
          </a:p>
          <a:p>
            <a:pPr marL="0" indent="0">
              <a:buNone/>
            </a:pPr>
            <a:r>
              <a:rPr lang="en-US" smtClean="0"/>
              <a:t>Masukkan (Nilai IPK)</a:t>
            </a:r>
            <a:endParaRPr lang="en-US" dirty="0" smtClean="0"/>
          </a:p>
          <a:p>
            <a:pPr marL="0" indent="0">
              <a:buNone/>
            </a:pPr>
            <a:r>
              <a:rPr lang="en-US"/>
              <a:t> </a:t>
            </a:r>
            <a:r>
              <a:rPr lang="en-US" smtClean="0"/>
              <a:t>   Jika (IPK </a:t>
            </a:r>
            <a:r>
              <a:rPr lang="en-US" dirty="0" smtClean="0"/>
              <a:t>&gt;= 2 </a:t>
            </a:r>
            <a:r>
              <a:rPr lang="en-US" err="1" smtClean="0"/>
              <a:t>dan</a:t>
            </a:r>
            <a:r>
              <a:rPr lang="en-US" smtClean="0"/>
              <a:t>  IPK &lt; 2,75)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smtClean="0"/>
              <a:t>“ Lulus Memuaskan “</a:t>
            </a:r>
          </a:p>
          <a:p>
            <a:r>
              <a:rPr lang="en-US"/>
              <a:t> </a:t>
            </a:r>
            <a:r>
              <a:rPr lang="en-US" smtClean="0"/>
              <a:t>   Sebaliknya </a:t>
            </a:r>
            <a:r>
              <a:rPr lang="en-US" err="1" smtClean="0"/>
              <a:t>Jika</a:t>
            </a:r>
            <a:r>
              <a:rPr lang="en-US" smtClean="0"/>
              <a:t> (IPK </a:t>
            </a:r>
            <a:r>
              <a:rPr lang="en-US" dirty="0" smtClean="0"/>
              <a:t>&gt;= 2,75 </a:t>
            </a:r>
            <a:r>
              <a:rPr lang="en-US" err="1" smtClean="0"/>
              <a:t>dan</a:t>
            </a:r>
            <a:r>
              <a:rPr lang="en-US" smtClean="0"/>
              <a:t> IPK </a:t>
            </a:r>
            <a:r>
              <a:rPr lang="en-US" dirty="0" smtClean="0"/>
              <a:t>&lt;</a:t>
            </a:r>
            <a:r>
              <a:rPr lang="en-US" smtClean="0"/>
              <a:t>3,50 )maka </a:t>
            </a:r>
            <a:r>
              <a:rPr lang="en-US" dirty="0" err="1" smtClean="0"/>
              <a:t>tampilkan</a:t>
            </a:r>
            <a:r>
              <a:rPr lang="en-US" dirty="0" smtClean="0"/>
              <a:t> “</a:t>
            </a:r>
            <a:r>
              <a:rPr lang="en-US" smtClean="0"/>
              <a:t>Lulus Sangat Memuaskan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smtClean="0"/>
              <a:t>        Sebaliknya </a:t>
            </a:r>
            <a:r>
              <a:rPr lang="en-US" err="1" smtClean="0"/>
              <a:t>Jika</a:t>
            </a:r>
            <a:r>
              <a:rPr lang="en-US" smtClean="0"/>
              <a:t> (IPK </a:t>
            </a:r>
            <a:r>
              <a:rPr lang="en-US" dirty="0" smtClean="0"/>
              <a:t>&gt;= 3,50 </a:t>
            </a:r>
            <a:r>
              <a:rPr lang="en-US" err="1" smtClean="0"/>
              <a:t>dan</a:t>
            </a:r>
            <a:r>
              <a:rPr lang="en-US" smtClean="0"/>
              <a:t> IPK &lt;= 4,00)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Tampilkan</a:t>
            </a:r>
            <a:r>
              <a:rPr lang="en-US" dirty="0" smtClean="0"/>
              <a:t> “ Lulus </a:t>
            </a:r>
            <a:r>
              <a:rPr lang="en-US" err="1" smtClean="0"/>
              <a:t>Dengan</a:t>
            </a:r>
            <a:r>
              <a:rPr lang="en-US" smtClean="0"/>
              <a:t> Pujian”</a:t>
            </a:r>
          </a:p>
          <a:p>
            <a:pPr marL="0" indent="0">
              <a:buNone/>
            </a:pPr>
            <a:r>
              <a:rPr lang="en-US"/>
              <a:t>  </a:t>
            </a:r>
            <a:r>
              <a:rPr lang="en-US" smtClean="0"/>
              <a:t>        Sebaliknya </a:t>
            </a:r>
            <a:r>
              <a:rPr lang="en-US" dirty="0" err="1" smtClean="0"/>
              <a:t>Tampilkan</a:t>
            </a:r>
            <a:r>
              <a:rPr lang="en-US" dirty="0" smtClean="0"/>
              <a:t> (“Data IP </a:t>
            </a:r>
            <a:r>
              <a:rPr lang="en-US" dirty="0" err="1" smtClean="0"/>
              <a:t>Tidak</a:t>
            </a:r>
            <a:r>
              <a:rPr lang="en-US" dirty="0" smtClean="0"/>
              <a:t> Valid”)</a:t>
            </a:r>
          </a:p>
          <a:p>
            <a:pPr marL="0" indent="0">
              <a:buNone/>
            </a:pPr>
            <a:r>
              <a:rPr lang="en-US" smtClean="0"/>
              <a:t>         Akhir </a:t>
            </a:r>
            <a:r>
              <a:rPr lang="en-US" err="1" smtClean="0"/>
              <a:t>Jika</a:t>
            </a:r>
            <a:r>
              <a:rPr lang="en-US" smtClean="0"/>
              <a:t> </a:t>
            </a:r>
          </a:p>
          <a:p>
            <a:pPr marL="0" indent="0">
              <a:buNone/>
            </a:pPr>
            <a:r>
              <a:rPr lang="en-US" smtClean="0"/>
              <a:t>       Akhir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Akhir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09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Flowchart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2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Bersarang</a:t>
            </a:r>
            <a:r>
              <a:rPr lang="en-US" dirty="0"/>
              <a:t> / Nested If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bersarang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bertingkat</a:t>
            </a:r>
            <a:r>
              <a:rPr lang="en-US" dirty="0"/>
              <a:t> .</a:t>
            </a:r>
          </a:p>
          <a:p>
            <a:r>
              <a:rPr lang="en-US" dirty="0" err="1"/>
              <a:t>Seleksi</a:t>
            </a:r>
            <a:r>
              <a:rPr lang="en-US" dirty="0"/>
              <a:t> 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menyeleksi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 </a:t>
            </a:r>
            <a:r>
              <a:rPr lang="en-US" dirty="0" err="1"/>
              <a:t>lebih</a:t>
            </a:r>
            <a:r>
              <a:rPr lang="en-US" dirty="0"/>
              <a:t> detail,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dikehendaki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Content Placeholder 2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97303" y="2848097"/>
            <a:ext cx="1201016" cy="499915"/>
          </a:xfrm>
          <a:prstGeom prst="rect">
            <a:avLst/>
          </a:prstGeom>
        </p:spPr>
      </p:pic>
      <p:sp>
        <p:nvSpPr>
          <p:cNvPr id="4" name="Diamond 3"/>
          <p:cNvSpPr/>
          <p:nvPr/>
        </p:nvSpPr>
        <p:spPr>
          <a:xfrm>
            <a:off x="1919829" y="1145911"/>
            <a:ext cx="1992573" cy="181515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Kondisi</a:t>
            </a:r>
            <a:r>
              <a:rPr lang="en-US" dirty="0" smtClean="0"/>
              <a:t> 1 </a:t>
            </a:r>
            <a:endParaRPr lang="en-US" dirty="0"/>
          </a:p>
        </p:txBody>
      </p:sp>
      <p:sp>
        <p:nvSpPr>
          <p:cNvPr id="5" name="Diamond 4"/>
          <p:cNvSpPr/>
          <p:nvPr/>
        </p:nvSpPr>
        <p:spPr>
          <a:xfrm>
            <a:off x="3767732" y="2454083"/>
            <a:ext cx="2008712" cy="178785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Kondisi1.1</a:t>
            </a:r>
            <a:endParaRPr lang="en-US" dirty="0"/>
          </a:p>
        </p:txBody>
      </p:sp>
      <p:sp>
        <p:nvSpPr>
          <p:cNvPr id="6" name="Diamond 5"/>
          <p:cNvSpPr/>
          <p:nvPr/>
        </p:nvSpPr>
        <p:spPr>
          <a:xfrm>
            <a:off x="5841240" y="3723325"/>
            <a:ext cx="2033517" cy="172213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Kondisi</a:t>
            </a:r>
            <a:r>
              <a:rPr lang="en-US" dirty="0" smtClean="0"/>
              <a:t> 1.1.1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934954" y="4174958"/>
            <a:ext cx="1728625" cy="8188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Perintah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916115" y="365760"/>
            <a:ext cx="0" cy="780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169994" y="5445456"/>
            <a:ext cx="1597738" cy="7346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endParaRPr lang="en-US" dirty="0"/>
          </a:p>
        </p:txBody>
      </p:sp>
      <p:cxnSp>
        <p:nvCxnSpPr>
          <p:cNvPr id="12" name="Elbow Connector 11"/>
          <p:cNvCxnSpPr>
            <a:endCxn id="5" idx="0"/>
          </p:cNvCxnSpPr>
          <p:nvPr/>
        </p:nvCxnSpPr>
        <p:spPr>
          <a:xfrm>
            <a:off x="3912402" y="2053487"/>
            <a:ext cx="859686" cy="40059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5" idx="3"/>
            <a:endCxn id="6" idx="0"/>
          </p:cNvCxnSpPr>
          <p:nvPr/>
        </p:nvCxnSpPr>
        <p:spPr>
          <a:xfrm>
            <a:off x="5776444" y="3348012"/>
            <a:ext cx="1081555" cy="37531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3"/>
            <a:endCxn id="7" idx="1"/>
          </p:cNvCxnSpPr>
          <p:nvPr/>
        </p:nvCxnSpPr>
        <p:spPr>
          <a:xfrm>
            <a:off x="7874757" y="4584391"/>
            <a:ext cx="10601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912402" y="1546506"/>
            <a:ext cx="1201003" cy="368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benar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110388" y="2454083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Content Placeholder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3079" y="3675042"/>
            <a:ext cx="1201016" cy="499915"/>
          </a:xfrm>
          <a:prstGeom prst="rect">
            <a:avLst/>
          </a:prstGeom>
        </p:spPr>
      </p:pic>
      <p:cxnSp>
        <p:nvCxnSpPr>
          <p:cNvPr id="25" name="Straight Arrow Connector 24"/>
          <p:cNvCxnSpPr>
            <a:stCxn id="4" idx="2"/>
            <a:endCxn id="10" idx="0"/>
          </p:cNvCxnSpPr>
          <p:nvPr/>
        </p:nvCxnSpPr>
        <p:spPr>
          <a:xfrm>
            <a:off x="2916116" y="2961064"/>
            <a:ext cx="52747" cy="2484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7" idx="2"/>
            <a:endCxn id="10" idx="6"/>
          </p:cNvCxnSpPr>
          <p:nvPr/>
        </p:nvCxnSpPr>
        <p:spPr>
          <a:xfrm rot="5400000">
            <a:off x="6374014" y="2387543"/>
            <a:ext cx="818973" cy="603153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0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574766"/>
          </a:xfrm>
        </p:spPr>
        <p:txBody>
          <a:bodyPr>
            <a:normAutofit/>
          </a:bodyPr>
          <a:lstStyle/>
          <a:p>
            <a:r>
              <a:rPr lang="en-US" sz="3200" smtClean="0"/>
              <a:t> Algoritma Seleksi Bersarang 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4023360"/>
            <a:ext cx="8595360" cy="2156777"/>
          </a:xfrm>
        </p:spPr>
        <p:txBody>
          <a:bodyPr/>
          <a:lstStyle/>
          <a:p>
            <a:r>
              <a:rPr lang="en-US" sz="2000"/>
              <a:t>Buatlah algoritma </a:t>
            </a:r>
            <a:r>
              <a:rPr lang="en-US" sz="2000" smtClean="0"/>
              <a:t>untuk menentukan tahun kabisat </a:t>
            </a:r>
          </a:p>
          <a:p>
            <a:r>
              <a:rPr lang="en-US" sz="2000" smtClean="0"/>
              <a:t>Suatu </a:t>
            </a:r>
            <a:r>
              <a:rPr lang="en-US" sz="2000"/>
              <a:t>tahun disebut kabisat jika :</a:t>
            </a:r>
            <a:br>
              <a:rPr lang="en-US" sz="2000"/>
            </a:br>
            <a:r>
              <a:rPr lang="en-US" sz="2000"/>
              <a:t>- tahun tersebut habis dibagi 4, tetapi</a:t>
            </a:r>
            <a:br>
              <a:rPr lang="en-US" sz="2000"/>
            </a:br>
            <a:r>
              <a:rPr lang="en-US" sz="2000"/>
              <a:t>- jika habis dibagi 100 maka tahun tersebut harus habis dibagi 400</a:t>
            </a:r>
            <a:br>
              <a:rPr lang="en-US" sz="2000"/>
            </a:br>
            <a:r>
              <a:rPr lang="en-US" sz="2000"/>
              <a:t>Contoh : 4 (kabisat), 2016 (kabisat), 2000 (kabisat), 1900 (bukan kabisat)</a:t>
            </a:r>
          </a:p>
          <a:p>
            <a:endParaRPr lang="en-US" sz="2400" smtClean="0"/>
          </a:p>
          <a:p>
            <a:endParaRPr lang="en-US" sz="2400"/>
          </a:p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18903" y="1045029"/>
            <a:ext cx="9640389" cy="279545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078" y="1227910"/>
            <a:ext cx="9035579" cy="251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77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718457"/>
          </a:xfrm>
        </p:spPr>
        <p:txBody>
          <a:bodyPr/>
          <a:lstStyle/>
          <a:p>
            <a:r>
              <a:rPr lang="en-US" smtClean="0"/>
              <a:t>Latihan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280160"/>
            <a:ext cx="8595360" cy="48999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100" smtClean="0"/>
              <a:t>1. Buatlah Algoritma Seleksi Bersarang lengkap dengan Flowchart dan  Pseudocode untuk menentukan Tahun Kabisat </a:t>
            </a:r>
          </a:p>
          <a:p>
            <a:pPr marL="0" indent="0">
              <a:buNone/>
            </a:pPr>
            <a:r>
              <a:rPr lang="en-US" sz="2100" smtClean="0"/>
              <a:t>(sesuai dengan definisi dalam slide 16)</a:t>
            </a:r>
            <a:br>
              <a:rPr lang="en-US" sz="2100" smtClean="0"/>
            </a:br>
            <a:endParaRPr lang="en-US" sz="2100" smtClean="0"/>
          </a:p>
          <a:p>
            <a:pPr marL="0" indent="0">
              <a:buNone/>
            </a:pPr>
            <a:r>
              <a:rPr lang="en-US" sz="2100" smtClean="0"/>
              <a:t>2. Buatlah Algoritma , Flowchart , Pseudocode menggunakan struktur Seleksi </a:t>
            </a:r>
            <a:endParaRPr lang="en-US" sz="2100" b="1" smtClean="0"/>
          </a:p>
          <a:p>
            <a:pPr marL="0" indent="0">
              <a:buNone/>
            </a:pPr>
            <a:endParaRPr lang="en-US" sz="1500" b="1" smtClean="0"/>
          </a:p>
          <a:p>
            <a:pPr marL="0" indent="0">
              <a:buNone/>
            </a:pPr>
            <a:r>
              <a:rPr lang="en-US" b="1" smtClean="0"/>
              <a:t>Ketentuan : </a:t>
            </a:r>
          </a:p>
          <a:p>
            <a:pPr marL="0" indent="0">
              <a:buNone/>
            </a:pPr>
            <a:r>
              <a:rPr lang="en-US" b="1" smtClean="0"/>
              <a:t>Flowchart dibuat menggunakan </a:t>
            </a:r>
            <a:r>
              <a:rPr lang="en-US" b="1"/>
              <a:t>Raptor </a:t>
            </a:r>
          </a:p>
          <a:p>
            <a:pPr marL="0" indent="0">
              <a:buNone/>
            </a:pPr>
            <a:r>
              <a:rPr lang="en-US" b="1"/>
              <a:t>Dikumpulkan dalam 1 Folder (</a:t>
            </a:r>
            <a:r>
              <a:rPr lang="en-US" b="1" smtClean="0"/>
              <a:t>Nama-NPM)</a:t>
            </a:r>
            <a:endParaRPr lang="en-US" b="1"/>
          </a:p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r>
              <a:rPr lang="en-US" b="1"/>
              <a:t>Folder tersebut berisi :</a:t>
            </a:r>
          </a:p>
          <a:p>
            <a:pPr marL="0" indent="0">
              <a:buNone/>
            </a:pPr>
            <a:r>
              <a:rPr lang="en-US"/>
              <a:t>1.file raptor </a:t>
            </a:r>
          </a:p>
          <a:p>
            <a:pPr marL="0" indent="0">
              <a:buNone/>
            </a:pPr>
            <a:r>
              <a:rPr lang="en-US"/>
              <a:t>2.file .doc (isi file .doc berupa Soal , Algoritma , Pseudocode dan screenshoot dari flowchart pada file raptor)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b="1">
                <a:solidFill>
                  <a:srgbClr val="C00000"/>
                </a:solidFill>
              </a:rPr>
              <a:t>Deadline </a:t>
            </a:r>
            <a:r>
              <a:rPr lang="en-US" b="1" smtClean="0">
                <a:solidFill>
                  <a:srgbClr val="C00000"/>
                </a:solidFill>
              </a:rPr>
              <a:t>10 Maret 2025 </a:t>
            </a:r>
            <a:r>
              <a:rPr lang="en-US" b="1">
                <a:solidFill>
                  <a:srgbClr val="C00000"/>
                </a:solidFill>
              </a:rPr>
              <a:t>23.59 WIB</a:t>
            </a:r>
          </a:p>
          <a:p>
            <a:endParaRPr lang="en-US" sz="1600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3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Algoritma Tahun Kabisat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464" y="1828800"/>
            <a:ext cx="9679576" cy="488550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mtClean="0"/>
              <a:t>1. </a:t>
            </a:r>
            <a:r>
              <a:rPr lang="en-US"/>
              <a:t>Masukkan tahun yang akan diperiksa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mtClean="0"/>
              <a:t>2. Periksa apakah tahun </a:t>
            </a:r>
            <a:r>
              <a:rPr lang="en-US"/>
              <a:t>tersebut habis dibagi </a:t>
            </a:r>
            <a:r>
              <a:rPr lang="en-US" smtClean="0"/>
              <a:t>4 ?, </a:t>
            </a:r>
            <a:br>
              <a:rPr lang="en-US" smtClean="0"/>
            </a:br>
            <a:r>
              <a:rPr lang="en-US" smtClean="0"/>
              <a:t>    jika iya , lanjutkan </a:t>
            </a:r>
            <a:r>
              <a:rPr lang="en-US"/>
              <a:t>ke langkah </a:t>
            </a:r>
            <a:r>
              <a:rPr lang="en-US" smtClean="0"/>
              <a:t>3,</a:t>
            </a:r>
            <a:br>
              <a:rPr lang="en-US" smtClean="0"/>
            </a:br>
            <a:r>
              <a:rPr lang="en-US" smtClean="0"/>
              <a:t>    </a:t>
            </a:r>
            <a:r>
              <a:rPr lang="en-US"/>
              <a:t>jika tidak, lanjutkan ke langkah 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mtClean="0"/>
              <a:t>3. Periksa apakah tahun </a:t>
            </a:r>
            <a:r>
              <a:rPr lang="en-US"/>
              <a:t>tersebut habis dibagi </a:t>
            </a:r>
            <a:r>
              <a:rPr lang="en-US" smtClean="0"/>
              <a:t>100 ?, </a:t>
            </a:r>
            <a:br>
              <a:rPr lang="en-US" smtClean="0"/>
            </a:br>
            <a:r>
              <a:rPr lang="en-US" smtClean="0"/>
              <a:t>    jika iya, lanjutkan </a:t>
            </a:r>
            <a:r>
              <a:rPr lang="en-US"/>
              <a:t>ke langkah </a:t>
            </a:r>
            <a:r>
              <a:rPr lang="en-US" smtClean="0"/>
              <a:t>4,  </a:t>
            </a:r>
            <a:br>
              <a:rPr lang="en-US" smtClean="0"/>
            </a:br>
            <a:r>
              <a:rPr lang="en-US" smtClean="0"/>
              <a:t>    jika </a:t>
            </a:r>
            <a:r>
              <a:rPr lang="en-US"/>
              <a:t>tidak, lanjutkan ke langkah 6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mtClean="0"/>
              <a:t>4. Periksa apakah tahun </a:t>
            </a:r>
            <a:r>
              <a:rPr lang="en-US"/>
              <a:t>tersebut habis dibagi </a:t>
            </a:r>
            <a:r>
              <a:rPr lang="en-US" smtClean="0"/>
              <a:t>400 ?, </a:t>
            </a:r>
            <a:br>
              <a:rPr lang="en-US" smtClean="0"/>
            </a:br>
            <a:r>
              <a:rPr lang="en-US" smtClean="0"/>
              <a:t>    jika iya, lanjutkan ke langkah 6</a:t>
            </a:r>
            <a:br>
              <a:rPr lang="en-US" smtClean="0"/>
            </a:br>
            <a:r>
              <a:rPr lang="en-US" smtClean="0"/>
              <a:t>    jika tidak, lanjut  ke langkah 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/>
              <a:t>5</a:t>
            </a:r>
            <a:r>
              <a:rPr lang="en-US" smtClean="0"/>
              <a:t>. Tampilkan “Bukan Tahun Kabisat”</a:t>
            </a:r>
            <a:endParaRPr lang="en-US"/>
          </a:p>
          <a:p>
            <a:pPr marL="0" indent="0">
              <a:lnSpc>
                <a:spcPct val="100000"/>
              </a:lnSpc>
              <a:buNone/>
            </a:pPr>
            <a:r>
              <a:rPr lang="en-US"/>
              <a:t>6</a:t>
            </a:r>
            <a:r>
              <a:rPr lang="en-US" smtClean="0"/>
              <a:t>. Tampilkan Tahun Kabisat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1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Tentukan Langkah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Tentukan Langkah yang dilalui untuk menentukan apakah tahun </a:t>
            </a:r>
          </a:p>
          <a:p>
            <a:r>
              <a:rPr lang="en-US" smtClean="0"/>
              <a:t>2024, 1700, 2000, 20, 1999 merupakan tahun kabisat :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Jawab :</a:t>
            </a:r>
          </a:p>
          <a:p>
            <a:r>
              <a:rPr lang="en-US" smtClean="0"/>
              <a:t>1. Tahun 2024 = Langkah 1,2…. = Tahun Kabisat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6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760"/>
            <a:ext cx="10954512" cy="793189"/>
          </a:xfrm>
        </p:spPr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Seleksi</a:t>
            </a:r>
            <a:r>
              <a:rPr lang="en-US" dirty="0" smtClean="0"/>
              <a:t>/</a:t>
            </a:r>
            <a:r>
              <a:rPr lang="en-US" dirty="0" err="1" smtClean="0"/>
              <a:t>Percabangan</a:t>
            </a:r>
            <a:r>
              <a:rPr lang="en-US" dirty="0" smtClean="0"/>
              <a:t>/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622324"/>
            <a:ext cx="8595360" cy="4557814"/>
          </a:xfrm>
        </p:spPr>
        <p:txBody>
          <a:bodyPr/>
          <a:lstStyle/>
          <a:p>
            <a:pPr lvl="0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seleksi</a:t>
            </a:r>
            <a:r>
              <a:rPr lang="en-US" dirty="0" smtClean="0"/>
              <a:t>,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runutan</a:t>
            </a:r>
            <a:r>
              <a:rPr lang="en-US" dirty="0" smtClean="0"/>
              <a:t> program.</a:t>
            </a:r>
          </a:p>
          <a:p>
            <a:pPr lvl="0"/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ketupat</a:t>
            </a:r>
            <a:r>
              <a:rPr lang="en-US" dirty="0" smtClean="0"/>
              <a:t> </a:t>
            </a:r>
            <a:r>
              <a:rPr lang="en-US" dirty="0" err="1" smtClean="0"/>
              <a:t>melambangkan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66243" y="4585537"/>
            <a:ext cx="1881962" cy="669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Langkah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11718" y="4528223"/>
            <a:ext cx="1881962" cy="669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Langkah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5" name="Diamond 4"/>
          <p:cNvSpPr/>
          <p:nvPr/>
        </p:nvSpPr>
        <p:spPr>
          <a:xfrm>
            <a:off x="4318695" y="3380729"/>
            <a:ext cx="2027066" cy="120867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11" name="Elbow Connector 10"/>
          <p:cNvCxnSpPr>
            <a:stCxn id="5" idx="1"/>
            <a:endCxn id="4" idx="0"/>
          </p:cNvCxnSpPr>
          <p:nvPr/>
        </p:nvCxnSpPr>
        <p:spPr>
          <a:xfrm rot="10800000" flipV="1">
            <a:off x="2907225" y="3985065"/>
            <a:ext cx="1411471" cy="60047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5" idx="3"/>
            <a:endCxn id="7" idx="0"/>
          </p:cNvCxnSpPr>
          <p:nvPr/>
        </p:nvCxnSpPr>
        <p:spPr>
          <a:xfrm>
            <a:off x="6345761" y="3985065"/>
            <a:ext cx="1406938" cy="5431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332228" y="6180137"/>
            <a:ext cx="0" cy="368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4" idx="2"/>
          </p:cNvCxnSpPr>
          <p:nvPr/>
        </p:nvCxnSpPr>
        <p:spPr>
          <a:xfrm rot="16200000" flipH="1">
            <a:off x="3657352" y="4505260"/>
            <a:ext cx="924749" cy="24250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7" idx="2"/>
          </p:cNvCxnSpPr>
          <p:nvPr/>
        </p:nvCxnSpPr>
        <p:spPr>
          <a:xfrm rot="5400000">
            <a:off x="6051433" y="4478870"/>
            <a:ext cx="982063" cy="242047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612960" y="3509682"/>
            <a:ext cx="506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Ya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542464" y="3509682"/>
            <a:ext cx="108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Tidak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902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7" grpId="0" animBg="1"/>
      <p:bldP spid="5" grpId="0" animBg="1"/>
      <p:bldP spid="22" grpId="0"/>
      <p:bldP spid="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TUGAS 3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426" y="1828801"/>
            <a:ext cx="9910916" cy="42032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Buatlah</a:t>
            </a:r>
            <a:r>
              <a:rPr lang="en-US" dirty="0"/>
              <a:t> 1 </a:t>
            </a:r>
            <a:r>
              <a:rPr lang="en-US" err="1"/>
              <a:t>Algoritma</a:t>
            </a:r>
            <a:r>
              <a:rPr lang="en-US"/>
              <a:t> ,</a:t>
            </a:r>
            <a:r>
              <a:rPr lang="en-US" smtClean="0"/>
              <a:t> </a:t>
            </a:r>
            <a:r>
              <a:rPr lang="en-US"/>
              <a:t>1 </a:t>
            </a:r>
            <a:r>
              <a:rPr lang="en-US" smtClean="0"/>
              <a:t>Flowchart dan 1 Pseudocode 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seleksi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Buatlah</a:t>
            </a:r>
            <a:r>
              <a:rPr lang="en-US" dirty="0"/>
              <a:t> 1 </a:t>
            </a:r>
            <a:r>
              <a:rPr lang="en-US" err="1"/>
              <a:t>Algoritma</a:t>
            </a:r>
            <a:r>
              <a:rPr lang="en-US"/>
              <a:t> </a:t>
            </a:r>
            <a:r>
              <a:rPr lang="en-US" smtClean="0"/>
              <a:t>, 1 Flowchart dan 1 Pseudocode 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seleksi</a:t>
            </a:r>
            <a:r>
              <a:rPr lang="en-US" b="1" dirty="0"/>
              <a:t> </a:t>
            </a:r>
            <a:r>
              <a:rPr lang="en-US" b="1" err="1"/>
              <a:t>bersarang</a:t>
            </a:r>
            <a:r>
              <a:rPr lang="en-US" b="1"/>
              <a:t>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Flowchart </a:t>
            </a: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en-US" b="1"/>
              <a:t>Raptor </a:t>
            </a:r>
            <a:r>
              <a:rPr lang="en-US" b="1" smtClean="0"/>
              <a:t>atau aplikasi sejenis Raptor </a:t>
            </a:r>
            <a:endParaRPr lang="en-US" b="1" dirty="0"/>
          </a:p>
          <a:p>
            <a:pPr marL="0" indent="0">
              <a:buNone/>
            </a:pPr>
            <a:r>
              <a:rPr lang="en-US" b="1" err="1"/>
              <a:t>Dikumpulkan</a:t>
            </a:r>
            <a:r>
              <a:rPr lang="en-US" b="1"/>
              <a:t> </a:t>
            </a:r>
            <a:r>
              <a:rPr lang="en-US" b="1" smtClean="0"/>
              <a:t>dalam 1 Folder (Nama-NPM)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1600" b="1" dirty="0"/>
              <a:t>Folder </a:t>
            </a:r>
            <a:r>
              <a:rPr lang="en-US" sz="1600" b="1" dirty="0" err="1"/>
              <a:t>tersebut</a:t>
            </a:r>
            <a:r>
              <a:rPr lang="en-US" sz="1600" b="1" dirty="0"/>
              <a:t> </a:t>
            </a:r>
            <a:r>
              <a:rPr lang="en-US" sz="1600" b="1" dirty="0" err="1"/>
              <a:t>berisi</a:t>
            </a:r>
            <a:r>
              <a:rPr lang="en-US" sz="1600" b="1" dirty="0"/>
              <a:t> :</a:t>
            </a:r>
          </a:p>
          <a:p>
            <a:pPr marL="0" indent="0">
              <a:buNone/>
            </a:pPr>
            <a:r>
              <a:rPr lang="en-US" sz="1600" dirty="0"/>
              <a:t>1.file raptor </a:t>
            </a:r>
          </a:p>
          <a:p>
            <a:pPr marL="0" indent="0">
              <a:buNone/>
            </a:pPr>
            <a:r>
              <a:rPr lang="en-US" sz="1600" dirty="0"/>
              <a:t>2.file .doc (</a:t>
            </a:r>
            <a:r>
              <a:rPr lang="en-US" sz="1600" dirty="0" err="1"/>
              <a:t>isi</a:t>
            </a:r>
            <a:r>
              <a:rPr lang="en-US" sz="1600" dirty="0"/>
              <a:t> file .doc </a:t>
            </a:r>
            <a:r>
              <a:rPr lang="en-US" sz="1600" err="1"/>
              <a:t>berupa</a:t>
            </a:r>
            <a:r>
              <a:rPr lang="en-US" sz="1600"/>
              <a:t> </a:t>
            </a:r>
            <a:r>
              <a:rPr lang="en-US" sz="1600" smtClean="0"/>
              <a:t>Soal , Algoritma , Pseudocode dan </a:t>
            </a:r>
            <a:r>
              <a:rPr lang="en-US" sz="1600" dirty="0" err="1"/>
              <a:t>screenshoot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flowchart pada file raptor)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b="1">
                <a:solidFill>
                  <a:srgbClr val="C00000"/>
                </a:solidFill>
              </a:rPr>
              <a:t>Deadline </a:t>
            </a:r>
            <a:r>
              <a:rPr lang="en-US" sz="1600" b="1" smtClean="0">
                <a:solidFill>
                  <a:srgbClr val="C00000"/>
                </a:solidFill>
              </a:rPr>
              <a:t>10 Maret 2025  </a:t>
            </a:r>
            <a:r>
              <a:rPr lang="en-US" sz="1600" b="1" dirty="0">
                <a:solidFill>
                  <a:srgbClr val="C00000"/>
                </a:solidFill>
              </a:rPr>
              <a:t>23.59 WIB</a:t>
            </a:r>
          </a:p>
        </p:txBody>
      </p:sp>
    </p:spTree>
    <p:extLst>
      <p:ext uri="{BB962C8B-B14F-4D97-AF65-F5344CB8AC3E}">
        <p14:creationId xmlns:p14="http://schemas.microsoft.com/office/powerpoint/2010/main" val="304936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114"/>
    </mc:Choice>
    <mc:Fallback xmlns="">
      <p:transition spd="slow" advTm="210114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Pseudocode Algoritma </a:t>
            </a:r>
            <a:br>
              <a:rPr lang="en-US" smtClean="0"/>
            </a:br>
            <a:r>
              <a:rPr lang="en-US" sz="3200" smtClean="0"/>
              <a:t>Seleksi Bersarang 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6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Flowchart </a:t>
            </a:r>
            <a:br>
              <a:rPr lang="en-US" smtClean="0"/>
            </a:br>
            <a:r>
              <a:rPr lang="en-US" sz="3600" smtClean="0"/>
              <a:t>Algoritma Seleksi Bersarang 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0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56338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Seleksi</a:t>
            </a:r>
            <a:r>
              <a:rPr lang="en-US" dirty="0" smtClean="0"/>
              <a:t> if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929148"/>
            <a:ext cx="9873160" cy="5250989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 rotWithShape="1">
          <a:blip r:embed="rId2"/>
          <a:srcRect l="15165" t="13005" r="47316" b="26109"/>
          <a:stretch/>
        </p:blipFill>
        <p:spPr>
          <a:xfrm>
            <a:off x="1563328" y="1492536"/>
            <a:ext cx="7362308" cy="534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43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702038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(I)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112" y="1047364"/>
            <a:ext cx="9255805" cy="455867"/>
          </a:xfrm>
        </p:spPr>
        <p:txBody>
          <a:bodyPr>
            <a:noAutofit/>
          </a:bodyPr>
          <a:lstStyle/>
          <a:p>
            <a:r>
              <a:rPr lang="en-US" sz="2000" err="1" smtClean="0"/>
              <a:t>Buatlah</a:t>
            </a:r>
            <a:r>
              <a:rPr lang="en-US" sz="2000" smtClean="0"/>
              <a:t> algoritma dan flowchart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bilangan</a:t>
            </a:r>
            <a:r>
              <a:rPr lang="en-US" sz="2000" dirty="0" smtClean="0"/>
              <a:t> </a:t>
            </a:r>
            <a:r>
              <a:rPr lang="en-US" sz="2000" dirty="0" err="1" smtClean="0"/>
              <a:t>terbesar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x </a:t>
            </a:r>
            <a:r>
              <a:rPr lang="en-US" sz="2000" dirty="0" err="1" smtClean="0"/>
              <a:t>dan</a:t>
            </a:r>
            <a:r>
              <a:rPr lang="en-US" sz="2000" dirty="0" smtClean="0"/>
              <a:t> y</a:t>
            </a:r>
            <a:endParaRPr lang="en-US" sz="2000" dirty="0"/>
          </a:p>
        </p:txBody>
      </p:sp>
      <p:sp>
        <p:nvSpPr>
          <p:cNvPr id="4" name="Parallelogram 3"/>
          <p:cNvSpPr/>
          <p:nvPr/>
        </p:nvSpPr>
        <p:spPr>
          <a:xfrm>
            <a:off x="5285007" y="1492095"/>
            <a:ext cx="2083981" cy="669851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x,y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85006" y="2464817"/>
            <a:ext cx="2083981" cy="765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</a:t>
            </a:r>
            <a:r>
              <a:rPr lang="en-US" dirty="0" err="1" smtClean="0"/>
              <a:t>erbesar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x</a:t>
            </a:r>
            <a:endParaRPr lang="en-US" dirty="0"/>
          </a:p>
        </p:txBody>
      </p:sp>
      <p:cxnSp>
        <p:nvCxnSpPr>
          <p:cNvPr id="10" name="Straight Arrow Connector 9"/>
          <p:cNvCxnSpPr>
            <a:stCxn id="4" idx="4"/>
            <a:endCxn id="5" idx="0"/>
          </p:cNvCxnSpPr>
          <p:nvPr/>
        </p:nvCxnSpPr>
        <p:spPr>
          <a:xfrm flipH="1">
            <a:off x="6326997" y="2161946"/>
            <a:ext cx="1" cy="302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iamond 6"/>
          <p:cNvSpPr/>
          <p:nvPr/>
        </p:nvSpPr>
        <p:spPr>
          <a:xfrm>
            <a:off x="5177272" y="3601858"/>
            <a:ext cx="2299447" cy="116989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</a:t>
            </a:r>
            <a:r>
              <a:rPr lang="en-US" dirty="0" err="1" smtClean="0"/>
              <a:t>erbesar</a:t>
            </a:r>
            <a:r>
              <a:rPr lang="en-US" dirty="0" smtClean="0"/>
              <a:t> &lt; y ?</a:t>
            </a:r>
            <a:endParaRPr lang="en-US" dirty="0"/>
          </a:p>
        </p:txBody>
      </p:sp>
      <p:cxnSp>
        <p:nvCxnSpPr>
          <p:cNvPr id="9" name="Elbow Connector 8"/>
          <p:cNvCxnSpPr>
            <a:stCxn id="5" idx="2"/>
            <a:endCxn id="7" idx="0"/>
          </p:cNvCxnSpPr>
          <p:nvPr/>
        </p:nvCxnSpPr>
        <p:spPr>
          <a:xfrm rot="5400000">
            <a:off x="6141249" y="3416109"/>
            <a:ext cx="371497" cy="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355406" y="3037629"/>
            <a:ext cx="2083981" cy="4944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</a:t>
            </a:r>
            <a:r>
              <a:rPr lang="en-US" dirty="0" err="1" smtClean="0"/>
              <a:t>erbesar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y</a:t>
            </a:r>
            <a:endParaRPr lang="en-US" dirty="0"/>
          </a:p>
        </p:txBody>
      </p:sp>
      <p:sp>
        <p:nvSpPr>
          <p:cNvPr id="16" name="Parallelogram 15"/>
          <p:cNvSpPr/>
          <p:nvPr/>
        </p:nvSpPr>
        <p:spPr>
          <a:xfrm>
            <a:off x="8112002" y="4653932"/>
            <a:ext cx="2083981" cy="669851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endParaRPr lang="en-US" dirty="0"/>
          </a:p>
        </p:txBody>
      </p:sp>
      <p:cxnSp>
        <p:nvCxnSpPr>
          <p:cNvPr id="17" name="Elbow Connector 16"/>
          <p:cNvCxnSpPr>
            <a:stCxn id="14" idx="3"/>
          </p:cNvCxnSpPr>
          <p:nvPr/>
        </p:nvCxnSpPr>
        <p:spPr>
          <a:xfrm flipH="1">
            <a:off x="9093573" y="3284837"/>
            <a:ext cx="1345814" cy="1369095"/>
          </a:xfrm>
          <a:prstGeom prst="bentConnector4">
            <a:avLst>
              <a:gd name="adj1" fmla="val -16986"/>
              <a:gd name="adj2" fmla="val 5902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3295572" y="1492096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Mulai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8481639" y="5790910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1" idx="3"/>
            <a:endCxn id="4" idx="5"/>
          </p:cNvCxnSpPr>
          <p:nvPr/>
        </p:nvCxnSpPr>
        <p:spPr>
          <a:xfrm flipV="1">
            <a:off x="4640277" y="1827021"/>
            <a:ext cx="72846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9097908" y="5323783"/>
            <a:ext cx="1" cy="452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70978" y="4617656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TIDAK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446462" y="3549460"/>
            <a:ext cx="605117" cy="372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9826" y="2586245"/>
            <a:ext cx="4771776" cy="347588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Algoritma :</a:t>
            </a:r>
          </a:p>
          <a:p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Masukkan nilai x dan nilai y </a:t>
            </a:r>
          </a:p>
          <a:p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Simpan nilai x dalam variabel terbesar </a:t>
            </a:r>
          </a:p>
          <a:p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Periksa, </a:t>
            </a:r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apakah nilai yang tersimpan dalam variabel terbesar kurang dari nilai y </a:t>
            </a:r>
            <a:r>
              <a:rPr lang="en-US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Jika Iya, simpan nilai y dalam variable terbesar </a:t>
            </a:r>
          </a:p>
          <a:p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Tampilkan nilai terbesar </a:t>
            </a:r>
          </a:p>
          <a:p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Jika Tidak </a:t>
            </a:r>
          </a:p>
          <a:p>
            <a:r>
              <a:rPr 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Kembali ke Langkah 5 </a:t>
            </a:r>
          </a:p>
        </p:txBody>
      </p:sp>
      <p:cxnSp>
        <p:nvCxnSpPr>
          <p:cNvPr id="42" name="Elbow Connector 41"/>
          <p:cNvCxnSpPr>
            <a:stCxn id="7" idx="3"/>
            <a:endCxn id="14" idx="1"/>
          </p:cNvCxnSpPr>
          <p:nvPr/>
        </p:nvCxnSpPr>
        <p:spPr>
          <a:xfrm flipV="1">
            <a:off x="7476719" y="3284837"/>
            <a:ext cx="878687" cy="90196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7" idx="2"/>
          </p:cNvCxnSpPr>
          <p:nvPr/>
        </p:nvCxnSpPr>
        <p:spPr>
          <a:xfrm rot="16200000" flipH="1">
            <a:off x="7152811" y="3945936"/>
            <a:ext cx="217107" cy="186873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44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7" grpId="0" animBg="1"/>
      <p:bldP spid="14" grpId="0" animBg="1"/>
      <p:bldP spid="16" grpId="0" animBg="1"/>
      <p:bldP spid="21" grpId="0" animBg="1"/>
      <p:bldP spid="22" grpId="0" animBg="1"/>
      <p:bldP spid="27" grpId="0"/>
      <p:bldP spid="28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917350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(I)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941" y="1828800"/>
            <a:ext cx="10685571" cy="4351337"/>
          </a:xfrm>
        </p:spPr>
        <p:txBody>
          <a:bodyPr/>
          <a:lstStyle/>
          <a:p>
            <a:r>
              <a:rPr lang="en-US" b="1" dirty="0" err="1" smtClean="0"/>
              <a:t>Pseudocode</a:t>
            </a:r>
            <a:r>
              <a:rPr lang="en-US" b="1" dirty="0" smtClean="0"/>
              <a:t> 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Masukkan</a:t>
            </a:r>
            <a:r>
              <a:rPr lang="en-US" dirty="0" smtClean="0"/>
              <a:t> (</a:t>
            </a:r>
            <a:r>
              <a:rPr lang="en-US" dirty="0" err="1" smtClean="0"/>
              <a:t>x,y</a:t>
            </a:r>
            <a:r>
              <a:rPr lang="en-US" dirty="0" smtClean="0"/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t</a:t>
            </a:r>
            <a:r>
              <a:rPr lang="en-US" dirty="0" err="1" smtClean="0"/>
              <a:t>erbesar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x</a:t>
            </a:r>
            <a:r>
              <a:rPr lang="en-US" smtClean="0">
                <a:sym typeface="Wingdings"/>
              </a:rPr>
              <a:t>; //berapapun nilai x terlepas </a:t>
            </a:r>
            <a:r>
              <a:rPr lang="en-US" dirty="0" err="1" smtClean="0">
                <a:sym typeface="Wingdings"/>
              </a:rPr>
              <a:t>benar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atau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salah</a:t>
            </a:r>
            <a:r>
              <a:rPr lang="en-US" dirty="0" smtClean="0">
                <a:sym typeface="Wingdings"/>
              </a:rPr>
              <a:t>, </a:t>
            </a:r>
            <a:r>
              <a:rPr lang="en-US" dirty="0" err="1" smtClean="0">
                <a:sym typeface="Wingdings"/>
              </a:rPr>
              <a:t>asumsikan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bahwa</a:t>
            </a:r>
            <a:r>
              <a:rPr lang="en-US" dirty="0" smtClean="0">
                <a:sym typeface="Wingdings"/>
              </a:rPr>
              <a:t> x </a:t>
            </a:r>
            <a:r>
              <a:rPr lang="en-US" dirty="0" err="1" smtClean="0">
                <a:sym typeface="Wingdings"/>
              </a:rPr>
              <a:t>terbesar</a:t>
            </a:r>
            <a:endParaRPr lang="en-US" dirty="0" smtClean="0">
              <a:sym typeface="Wingdings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ym typeface="Wingdings"/>
              </a:rPr>
              <a:t>JIKA </a:t>
            </a:r>
            <a:r>
              <a:rPr lang="en-US" dirty="0" err="1" smtClean="0">
                <a:sym typeface="Wingdings"/>
              </a:rPr>
              <a:t>terbesar</a:t>
            </a:r>
            <a:r>
              <a:rPr lang="en-US" dirty="0" smtClean="0">
                <a:sym typeface="Wingdings"/>
              </a:rPr>
              <a:t> &lt; y, MAKA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	</a:t>
            </a:r>
            <a:r>
              <a:rPr lang="en-US" dirty="0" err="1" smtClean="0">
                <a:sym typeface="Wingdings"/>
              </a:rPr>
              <a:t>terbesar</a:t>
            </a:r>
            <a:r>
              <a:rPr lang="en-US" dirty="0" smtClean="0">
                <a:sym typeface="Wingdings"/>
              </a:rPr>
              <a:t>  y;  //</a:t>
            </a:r>
            <a:r>
              <a:rPr lang="en-US" dirty="0" err="1" smtClean="0">
                <a:sym typeface="Wingdings"/>
              </a:rPr>
              <a:t>jika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ternyata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terbesar</a:t>
            </a:r>
            <a:r>
              <a:rPr lang="en-US" dirty="0" smtClean="0">
                <a:sym typeface="Wingdings"/>
              </a:rPr>
              <a:t> (x) </a:t>
            </a:r>
            <a:r>
              <a:rPr lang="en-US" dirty="0" err="1" smtClean="0">
                <a:sym typeface="Wingdings"/>
              </a:rPr>
              <a:t>kurang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dari</a:t>
            </a:r>
            <a:r>
              <a:rPr lang="en-US" dirty="0" smtClean="0">
                <a:sym typeface="Wingdings"/>
              </a:rPr>
              <a:t> y, </a:t>
            </a:r>
            <a:r>
              <a:rPr lang="en-US" dirty="0" err="1" smtClean="0">
                <a:sym typeface="Wingdings"/>
              </a:rPr>
              <a:t>maka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terbesar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diberi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nilai</a:t>
            </a:r>
            <a:r>
              <a:rPr lang="en-US" dirty="0" smtClean="0">
                <a:sym typeface="Wingdings"/>
              </a:rPr>
              <a:t> y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AKHIR - JIKA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>
                <a:sym typeface="Wingdings"/>
              </a:rPr>
              <a:t>Tampilkan</a:t>
            </a:r>
            <a:r>
              <a:rPr lang="en-US" dirty="0" smtClean="0">
                <a:sym typeface="Wingdings"/>
              </a:rPr>
              <a:t> (</a:t>
            </a:r>
            <a:r>
              <a:rPr lang="en-US" dirty="0" err="1" smtClean="0">
                <a:sym typeface="Wingdings"/>
              </a:rPr>
              <a:t>terbesar</a:t>
            </a:r>
            <a:r>
              <a:rPr lang="en-US" dirty="0" smtClean="0">
                <a:sym typeface="Wingdings"/>
              </a:rPr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2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Percabangan</a:t>
            </a:r>
            <a:r>
              <a:rPr lang="en-US" dirty="0" smtClean="0"/>
              <a:t>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1" y="1828801"/>
            <a:ext cx="9092363" cy="1079828"/>
          </a:xfrm>
        </p:spPr>
        <p:txBody>
          <a:bodyPr>
            <a:normAutofit/>
          </a:bodyPr>
          <a:lstStyle/>
          <a:p>
            <a:r>
              <a:rPr lang="en-US" dirty="0" err="1" smtClean="0"/>
              <a:t>Buatlah</a:t>
            </a:r>
            <a:r>
              <a:rPr lang="en-US" dirty="0" smtClean="0"/>
              <a:t> diagram </a:t>
            </a:r>
            <a:r>
              <a:rPr lang="en-US" dirty="0" err="1" smtClean="0"/>
              <a:t>alir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swalayan</a:t>
            </a:r>
            <a:r>
              <a:rPr lang="en-US" dirty="0" smtClean="0"/>
              <a:t>.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diskon</a:t>
            </a:r>
            <a:r>
              <a:rPr lang="en-US" dirty="0" smtClean="0"/>
              <a:t> 10% </a:t>
            </a:r>
            <a:r>
              <a:rPr lang="en-US" dirty="0" err="1" smtClean="0"/>
              <a:t>jika</a:t>
            </a:r>
            <a:r>
              <a:rPr lang="en-US" dirty="0" smtClean="0"/>
              <a:t> total </a:t>
            </a:r>
            <a:r>
              <a:rPr lang="en-US" dirty="0" err="1" smtClean="0"/>
              <a:t>belanjanya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100.000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2450390" y="2942211"/>
            <a:ext cx="2083981" cy="669851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326954" y="4287379"/>
            <a:ext cx="3110541" cy="400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</a:t>
            </a:r>
            <a:r>
              <a:rPr lang="en-US" dirty="0" err="1" smtClean="0"/>
              <a:t>iskon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0.1 * </a:t>
            </a:r>
            <a:r>
              <a:rPr lang="en-US" dirty="0" err="1" smtClean="0">
                <a:sym typeface="Wingdings"/>
              </a:rPr>
              <a:t>pembelian</a:t>
            </a:r>
            <a:endParaRPr lang="en-US" dirty="0"/>
          </a:p>
        </p:txBody>
      </p:sp>
      <p:sp>
        <p:nvSpPr>
          <p:cNvPr id="7" name="Diamond 6"/>
          <p:cNvSpPr/>
          <p:nvPr/>
        </p:nvSpPr>
        <p:spPr>
          <a:xfrm>
            <a:off x="5637760" y="3021679"/>
            <a:ext cx="3022145" cy="116989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Pembelian</a:t>
            </a:r>
            <a:r>
              <a:rPr lang="en-US" dirty="0" smtClean="0"/>
              <a:t> &gt;= 100000 ?</a:t>
            </a:r>
            <a:endParaRPr lang="en-US" dirty="0"/>
          </a:p>
        </p:txBody>
      </p:sp>
      <p:cxnSp>
        <p:nvCxnSpPr>
          <p:cNvPr id="9" name="Elbow Connector 8"/>
          <p:cNvCxnSpPr>
            <a:stCxn id="4" idx="2"/>
            <a:endCxn id="7" idx="0"/>
          </p:cNvCxnSpPr>
          <p:nvPr/>
        </p:nvCxnSpPr>
        <p:spPr>
          <a:xfrm flipV="1">
            <a:off x="4450640" y="3021679"/>
            <a:ext cx="2698193" cy="255458"/>
          </a:xfrm>
          <a:prstGeom prst="bentConnector4">
            <a:avLst>
              <a:gd name="adj1" fmla="val 20447"/>
              <a:gd name="adj2" fmla="val 2205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645117" y="4341319"/>
            <a:ext cx="2743122" cy="315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</a:t>
            </a:r>
            <a:r>
              <a:rPr lang="en-US" dirty="0" err="1" smtClean="0"/>
              <a:t>iskon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0</a:t>
            </a:r>
            <a:endParaRPr lang="en-US" dirty="0"/>
          </a:p>
        </p:txBody>
      </p:sp>
      <p:sp>
        <p:nvSpPr>
          <p:cNvPr id="16" name="Parallelogram 15"/>
          <p:cNvSpPr/>
          <p:nvPr/>
        </p:nvSpPr>
        <p:spPr>
          <a:xfrm>
            <a:off x="6151836" y="5927133"/>
            <a:ext cx="2083981" cy="669851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endParaRPr lang="en-US" dirty="0"/>
          </a:p>
        </p:txBody>
      </p:sp>
      <p:cxnSp>
        <p:nvCxnSpPr>
          <p:cNvPr id="17" name="Elbow Connector 16"/>
          <p:cNvCxnSpPr>
            <a:stCxn id="7" idx="3"/>
            <a:endCxn id="14" idx="0"/>
          </p:cNvCxnSpPr>
          <p:nvPr/>
        </p:nvCxnSpPr>
        <p:spPr>
          <a:xfrm>
            <a:off x="8659905" y="3606626"/>
            <a:ext cx="356773" cy="73469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744283" y="2936775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Mulai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9435565" y="5927133"/>
            <a:ext cx="1344705" cy="66985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1" idx="3"/>
            <a:endCxn id="4" idx="5"/>
          </p:cNvCxnSpPr>
          <p:nvPr/>
        </p:nvCxnSpPr>
        <p:spPr>
          <a:xfrm>
            <a:off x="2088988" y="3271701"/>
            <a:ext cx="445133" cy="5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6" idx="2"/>
            <a:endCxn id="22" idx="1"/>
          </p:cNvCxnSpPr>
          <p:nvPr/>
        </p:nvCxnSpPr>
        <p:spPr>
          <a:xfrm>
            <a:off x="8152086" y="6262059"/>
            <a:ext cx="128347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659905" y="3271700"/>
            <a:ext cx="114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TIDAK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248136" y="3285832"/>
            <a:ext cx="605117" cy="372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YA</a:t>
            </a:r>
            <a:endParaRPr lang="en-US" dirty="0"/>
          </a:p>
        </p:txBody>
      </p:sp>
      <p:cxnSp>
        <p:nvCxnSpPr>
          <p:cNvPr id="29" name="Elbow Connector 28"/>
          <p:cNvCxnSpPr>
            <a:endCxn id="5" idx="0"/>
          </p:cNvCxnSpPr>
          <p:nvPr/>
        </p:nvCxnSpPr>
        <p:spPr>
          <a:xfrm rot="10800000" flipV="1">
            <a:off x="4882225" y="3622963"/>
            <a:ext cx="1187120" cy="6644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156955" y="5162838"/>
            <a:ext cx="4073745" cy="400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</a:t>
            </a:r>
            <a:r>
              <a:rPr lang="en-US" dirty="0" err="1" smtClean="0"/>
              <a:t>embayaran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</a:t>
            </a:r>
            <a:r>
              <a:rPr lang="en-US" dirty="0" err="1" smtClean="0">
                <a:sym typeface="Wingdings"/>
              </a:rPr>
              <a:t>pembelian</a:t>
            </a:r>
            <a:r>
              <a:rPr lang="en-US" dirty="0" smtClean="0">
                <a:sym typeface="Wingdings"/>
              </a:rPr>
              <a:t> - </a:t>
            </a:r>
            <a:r>
              <a:rPr lang="en-US" dirty="0" err="1" smtClean="0">
                <a:sym typeface="Wingdings"/>
              </a:rPr>
              <a:t>diskon</a:t>
            </a:r>
            <a:endParaRPr lang="en-US" dirty="0"/>
          </a:p>
        </p:txBody>
      </p:sp>
      <p:cxnSp>
        <p:nvCxnSpPr>
          <p:cNvPr id="46" name="Elbow Connector 45"/>
          <p:cNvCxnSpPr>
            <a:stCxn id="5" idx="2"/>
            <a:endCxn id="44" idx="0"/>
          </p:cNvCxnSpPr>
          <p:nvPr/>
        </p:nvCxnSpPr>
        <p:spPr>
          <a:xfrm rot="16200000" flipH="1">
            <a:off x="5800439" y="3769449"/>
            <a:ext cx="475174" cy="231160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4" idx="2"/>
            <a:endCxn id="16" idx="0"/>
          </p:cNvCxnSpPr>
          <p:nvPr/>
        </p:nvCxnSpPr>
        <p:spPr>
          <a:xfrm flipH="1">
            <a:off x="7193827" y="5563123"/>
            <a:ext cx="1" cy="3640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4" idx="2"/>
          </p:cNvCxnSpPr>
          <p:nvPr/>
        </p:nvCxnSpPr>
        <p:spPr>
          <a:xfrm rot="5400000">
            <a:off x="7969571" y="3881506"/>
            <a:ext cx="271363" cy="182285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87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7" grpId="0" animBg="1"/>
      <p:bldP spid="14" grpId="0" animBg="1"/>
      <p:bldP spid="16" grpId="0" animBg="1"/>
      <p:bldP spid="21" grpId="0" animBg="1"/>
      <p:bldP spid="22" grpId="0" animBg="1"/>
      <p:bldP spid="27" grpId="0"/>
      <p:bldP spid="28" grpId="0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Latihan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1" y="1932039"/>
            <a:ext cx="8914515" cy="4248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err="1" smtClean="0"/>
              <a:t>Buatlah</a:t>
            </a:r>
            <a:r>
              <a:rPr lang="en-US" sz="2800" smtClean="0"/>
              <a:t> Algoritma, Flowchart  dan Pseudocode untuk </a:t>
            </a:r>
            <a:r>
              <a:rPr lang="en-US" sz="2800" dirty="0" err="1" smtClean="0"/>
              <a:t>menentukan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bilangan</a:t>
            </a:r>
            <a:r>
              <a:rPr lang="en-US" sz="2800" dirty="0" smtClean="0"/>
              <a:t> </a:t>
            </a:r>
            <a:r>
              <a:rPr lang="en-US" sz="2800" dirty="0" err="1" smtClean="0"/>
              <a:t>ganjil</a:t>
            </a:r>
            <a:r>
              <a:rPr lang="en-US" sz="2800" dirty="0" smtClean="0"/>
              <a:t> </a:t>
            </a:r>
            <a:r>
              <a:rPr lang="en-US" sz="2800" dirty="0" err="1" smtClean="0"/>
              <a:t>genap</a:t>
            </a:r>
            <a:r>
              <a:rPr lang="en-US" sz="2800" dirty="0" smtClean="0"/>
              <a:t> </a:t>
            </a:r>
          </a:p>
          <a:p>
            <a:pPr marL="514350" indent="-514350">
              <a:buAutoNum type="arabicPeriod"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604244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r>
              <a:rPr lang="en-US" dirty="0" smtClean="0"/>
              <a:t>  </a:t>
            </a:r>
            <a:r>
              <a:rPr lang="en-US" dirty="0" err="1" smtClean="0"/>
              <a:t>Bil</a:t>
            </a:r>
            <a:r>
              <a:rPr lang="en-US" dirty="0" smtClean="0"/>
              <a:t> = B % 2 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, B % 2 = 0 ?</a:t>
            </a:r>
          </a:p>
          <a:p>
            <a:r>
              <a:rPr lang="en-US" dirty="0" smtClean="0"/>
              <a:t>4. </a:t>
            </a:r>
            <a:r>
              <a:rPr lang="en-US" err="1" smtClean="0"/>
              <a:t>Jika</a:t>
            </a:r>
            <a:r>
              <a:rPr lang="en-US" smtClean="0"/>
              <a:t> sisa </a:t>
            </a:r>
            <a:r>
              <a:rPr lang="en-US" dirty="0" err="1" smtClean="0"/>
              <a:t>pembagian</a:t>
            </a:r>
            <a:r>
              <a:rPr lang="en-US" dirty="0" smtClean="0"/>
              <a:t> = 0,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tampilkan</a:t>
            </a:r>
            <a:r>
              <a:rPr lang="en-US" dirty="0" smtClean="0"/>
              <a:t> “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!= 0,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tampilkan</a:t>
            </a:r>
            <a:r>
              <a:rPr lang="en-US" dirty="0" smtClean="0"/>
              <a:t> “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Ganjil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18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787008" y="567812"/>
            <a:ext cx="1366066" cy="5899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Mulai</a:t>
            </a:r>
            <a:endParaRPr lang="en-US" dirty="0"/>
          </a:p>
        </p:txBody>
      </p:sp>
      <p:sp>
        <p:nvSpPr>
          <p:cNvPr id="5" name="Parallelogram 4"/>
          <p:cNvSpPr/>
          <p:nvPr/>
        </p:nvSpPr>
        <p:spPr>
          <a:xfrm>
            <a:off x="4479820" y="567812"/>
            <a:ext cx="2001174" cy="60846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Bil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06551" y="1627738"/>
            <a:ext cx="1821427" cy="8701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 = </a:t>
            </a:r>
            <a:r>
              <a:rPr lang="en-US" dirty="0" err="1" smtClean="0"/>
              <a:t>Bil</a:t>
            </a:r>
            <a:r>
              <a:rPr lang="en-US" dirty="0" smtClean="0"/>
              <a:t> % 2</a:t>
            </a:r>
            <a:endParaRPr lang="en-US" dirty="0"/>
          </a:p>
        </p:txBody>
      </p:sp>
      <p:sp>
        <p:nvSpPr>
          <p:cNvPr id="7" name="Diamond 6"/>
          <p:cNvSpPr/>
          <p:nvPr/>
        </p:nvSpPr>
        <p:spPr>
          <a:xfrm>
            <a:off x="4555878" y="3463082"/>
            <a:ext cx="1772100" cy="146009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 = 0 ?</a:t>
            </a:r>
            <a:endParaRPr lang="en-US" sz="1600" dirty="0"/>
          </a:p>
        </p:txBody>
      </p:sp>
      <p:sp>
        <p:nvSpPr>
          <p:cNvPr id="8" name="Parallelogram 7"/>
          <p:cNvSpPr/>
          <p:nvPr/>
        </p:nvSpPr>
        <p:spPr>
          <a:xfrm>
            <a:off x="7587123" y="3666148"/>
            <a:ext cx="2149577" cy="1017639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Tampilkan</a:t>
            </a:r>
            <a:r>
              <a:rPr lang="en-US" dirty="0" smtClean="0"/>
              <a:t> “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Ganjil</a:t>
            </a:r>
            <a:r>
              <a:rPr lang="en-US" dirty="0" smtClean="0"/>
              <a:t>”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5" idx="3"/>
            <a:endCxn id="6" idx="0"/>
          </p:cNvCxnSpPr>
          <p:nvPr/>
        </p:nvCxnSpPr>
        <p:spPr>
          <a:xfrm>
            <a:off x="5404349" y="1176276"/>
            <a:ext cx="12916" cy="451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2"/>
            <a:endCxn id="7" idx="0"/>
          </p:cNvCxnSpPr>
          <p:nvPr/>
        </p:nvCxnSpPr>
        <p:spPr>
          <a:xfrm>
            <a:off x="5417265" y="2497893"/>
            <a:ext cx="24663" cy="965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3"/>
            <a:endCxn id="8" idx="5"/>
          </p:cNvCxnSpPr>
          <p:nvPr/>
        </p:nvCxnSpPr>
        <p:spPr>
          <a:xfrm flipV="1">
            <a:off x="6327978" y="4174968"/>
            <a:ext cx="1386350" cy="18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682950" y="4174968"/>
            <a:ext cx="872928" cy="11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4" idx="6"/>
            <a:endCxn id="5" idx="5"/>
          </p:cNvCxnSpPr>
          <p:nvPr/>
        </p:nvCxnSpPr>
        <p:spPr>
          <a:xfrm>
            <a:off x="3153074" y="862780"/>
            <a:ext cx="1402804" cy="92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4026311" y="3684307"/>
            <a:ext cx="529568" cy="3272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561188" y="3731304"/>
            <a:ext cx="1025935" cy="3272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Tidak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Parallelogram 91"/>
          <p:cNvSpPr/>
          <p:nvPr/>
        </p:nvSpPr>
        <p:spPr>
          <a:xfrm>
            <a:off x="1651819" y="3731304"/>
            <a:ext cx="2141281" cy="106192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Tampilkan</a:t>
            </a:r>
            <a:r>
              <a:rPr lang="en-US" dirty="0" smtClean="0"/>
              <a:t>  “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”</a:t>
            </a:r>
            <a:endParaRPr lang="en-US" dirty="0"/>
          </a:p>
        </p:txBody>
      </p:sp>
      <p:cxnSp>
        <p:nvCxnSpPr>
          <p:cNvPr id="100" name="Elbow Connector 99"/>
          <p:cNvCxnSpPr>
            <a:stCxn id="92" idx="4"/>
          </p:cNvCxnSpPr>
          <p:nvPr/>
        </p:nvCxnSpPr>
        <p:spPr>
          <a:xfrm rot="16200000" flipH="1">
            <a:off x="3091908" y="4423778"/>
            <a:ext cx="1258588" cy="199748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lbow Connector 101"/>
          <p:cNvCxnSpPr>
            <a:stCxn id="8" idx="4"/>
          </p:cNvCxnSpPr>
          <p:nvPr/>
        </p:nvCxnSpPr>
        <p:spPr>
          <a:xfrm rot="5400000">
            <a:off x="6767378" y="4157279"/>
            <a:ext cx="1368027" cy="242104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/>
          <p:cNvSpPr/>
          <p:nvPr/>
        </p:nvSpPr>
        <p:spPr>
          <a:xfrm>
            <a:off x="4719944" y="5722374"/>
            <a:ext cx="1525536" cy="7964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145867" y="270933"/>
            <a:ext cx="4097866" cy="73377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chemeClr val="tx1"/>
                </a:solidFill>
              </a:rPr>
              <a:t>Flowchart 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 rot="10800000">
            <a:off x="7353083" y="457721"/>
            <a:ext cx="722490" cy="395112"/>
          </a:xfrm>
          <a:prstGeom prst="rightArrow">
            <a:avLst>
              <a:gd name="adj1" fmla="val 50000"/>
              <a:gd name="adj2" fmla="val 676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9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87" grpId="0" animBg="1"/>
      <p:bldP spid="89" grpId="0" animBg="1"/>
      <p:bldP spid="92" grpId="0" animBg="1"/>
      <p:bldP spid="105" grpId="0" animBg="1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16592</TotalTime>
  <Words>605</Words>
  <Application>Microsoft Office PowerPoint</Application>
  <PresentationFormat>Widescreen</PresentationFormat>
  <Paragraphs>141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Schoolbook</vt:lpstr>
      <vt:lpstr>Wingdings</vt:lpstr>
      <vt:lpstr>Wingdings 2</vt:lpstr>
      <vt:lpstr>View</vt:lpstr>
      <vt:lpstr>Algoritma Pemrograman </vt:lpstr>
      <vt:lpstr>Struktur Seleksi/Percabangan/ Branching</vt:lpstr>
      <vt:lpstr>Seleksi if biasa </vt:lpstr>
      <vt:lpstr>Contoh Percabangan (I)</vt:lpstr>
      <vt:lpstr>Contoh Percabangan (I)</vt:lpstr>
      <vt:lpstr>Contoh Percabangan (II)</vt:lpstr>
      <vt:lpstr>Latihan 1</vt:lpstr>
      <vt:lpstr>Algoritma </vt:lpstr>
      <vt:lpstr>PowerPoint Presentation</vt:lpstr>
      <vt:lpstr>Latihan 2  </vt:lpstr>
      <vt:lpstr>Algoritma  Menentukan Predikat Lulusan </vt:lpstr>
      <vt:lpstr>Pseudocode  Algoritma Predikat Kelulusan  </vt:lpstr>
      <vt:lpstr>Flowchart </vt:lpstr>
      <vt:lpstr>Seleksi Bersarang / Nested If </vt:lpstr>
      <vt:lpstr>PowerPoint Presentation</vt:lpstr>
      <vt:lpstr> Algoritma Seleksi Bersarang </vt:lpstr>
      <vt:lpstr>Latihan </vt:lpstr>
      <vt:lpstr>Algoritma Tahun Kabisat </vt:lpstr>
      <vt:lpstr>Tentukan Langkah</vt:lpstr>
      <vt:lpstr>TUGAS 3 </vt:lpstr>
      <vt:lpstr>Pseudocode Algoritma  Seleksi Bersarang </vt:lpstr>
      <vt:lpstr>Flowchart  Algoritma Seleksi Bersarang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Microsoft Office User</dc:creator>
  <cp:lastModifiedBy>Reviewer Santika 2023</cp:lastModifiedBy>
  <cp:revision>112</cp:revision>
  <cp:lastPrinted>2017-08-28T16:06:06Z</cp:lastPrinted>
  <dcterms:created xsi:type="dcterms:W3CDTF">2017-08-28T12:37:46Z</dcterms:created>
  <dcterms:modified xsi:type="dcterms:W3CDTF">2025-03-06T08:27:10Z</dcterms:modified>
</cp:coreProperties>
</file>